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0" r:id="rId4"/>
    <p:sldId id="262" r:id="rId5"/>
    <p:sldId id="265" r:id="rId6"/>
    <p:sldId id="267" r:id="rId7"/>
    <p:sldId id="269" r:id="rId8"/>
    <p:sldId id="271" r:id="rId9"/>
    <p:sldId id="273" r:id="rId10"/>
    <p:sldId id="277" r:id="rId11"/>
    <p:sldId id="279" r:id="rId12"/>
    <p:sldId id="281" r:id="rId13"/>
    <p:sldId id="275" r:id="rId14"/>
    <p:sldId id="283"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37DD5-2A92-43F7-BF80-0A3994D8B5A2}" type="doc">
      <dgm:prSet loTypeId="urn:microsoft.com/office/officeart/2005/8/layout/vList5" loCatId="list" qsTypeId="urn:microsoft.com/office/officeart/2005/8/quickstyle/simple1" qsCatId="simple" csTypeId="urn:microsoft.com/office/officeart/2005/8/colors/colorful1#2" csCatId="colorful" phldr="1"/>
      <dgm:spPr/>
      <dgm:t>
        <a:bodyPr/>
        <a:lstStyle/>
        <a:p>
          <a:endParaRPr lang="el-GR"/>
        </a:p>
      </dgm:t>
    </dgm:pt>
    <dgm:pt modelId="{FBDB962B-61AE-447A-8B48-E0B890433AD7}">
      <dgm:prSet phldrT="[Κείμενο]" custT="1"/>
      <dgm:spPr/>
      <dgm:t>
        <a:bodyPr/>
        <a:lstStyle/>
        <a:p>
          <a:r>
            <a:rPr lang="el-GR" sz="1800" dirty="0" smtClean="0"/>
            <a:t>Περιγράφοντας</a:t>
          </a:r>
          <a:endParaRPr lang="el-GR" sz="1800" dirty="0"/>
        </a:p>
      </dgm:t>
    </dgm:pt>
    <dgm:pt modelId="{AAF97962-9BB1-450F-8FE7-1934251E34C3}" type="parTrans" cxnId="{1C3DC49A-39A0-4B9A-BC30-3F8585AD5B4C}">
      <dgm:prSet/>
      <dgm:spPr/>
      <dgm:t>
        <a:bodyPr/>
        <a:lstStyle/>
        <a:p>
          <a:endParaRPr lang="el-GR"/>
        </a:p>
      </dgm:t>
    </dgm:pt>
    <dgm:pt modelId="{E8E92EA9-E72F-4616-BDE8-AA594A3A888B}" type="sibTrans" cxnId="{1C3DC49A-39A0-4B9A-BC30-3F8585AD5B4C}">
      <dgm:prSet/>
      <dgm:spPr/>
      <dgm:t>
        <a:bodyPr/>
        <a:lstStyle/>
        <a:p>
          <a:endParaRPr lang="el-GR"/>
        </a:p>
      </dgm:t>
    </dgm:pt>
    <dgm:pt modelId="{4A67C765-8377-48C7-80C9-304373BAADA9}">
      <dgm:prSet phldrT="[Κείμενο]" custT="1"/>
      <dgm:spPr/>
      <dgm:t>
        <a:bodyPr/>
        <a:lstStyle/>
        <a:p>
          <a:r>
            <a:rPr lang="el-GR" sz="2400" dirty="0" smtClean="0">
              <a:solidFill>
                <a:schemeClr val="tx1"/>
              </a:solidFill>
              <a:latin typeface="+mn-lt"/>
              <a:ea typeface="+mn-ea"/>
              <a:cs typeface="+mn-cs"/>
            </a:rPr>
            <a:t>Οι μαθητές/</a:t>
          </a:r>
          <a:r>
            <a:rPr lang="el-GR" sz="2400" dirty="0" err="1" smtClean="0">
              <a:solidFill>
                <a:schemeClr val="tx1"/>
              </a:solidFill>
              <a:latin typeface="+mn-lt"/>
              <a:ea typeface="+mn-ea"/>
              <a:cs typeface="+mn-cs"/>
            </a:rPr>
            <a:t>τριες</a:t>
          </a:r>
          <a:r>
            <a:rPr lang="el-GR" sz="2400" dirty="0" smtClean="0">
              <a:solidFill>
                <a:schemeClr val="tx1"/>
              </a:solidFill>
              <a:latin typeface="+mn-lt"/>
              <a:ea typeface="+mn-ea"/>
              <a:cs typeface="+mn-cs"/>
            </a:rPr>
            <a:t> εκφράζουν τις προσωπικές τους απόψεις για μία έννοια/ ένα θέμα </a:t>
          </a:r>
          <a:endParaRPr lang="el-GR" sz="2400" dirty="0"/>
        </a:p>
      </dgm:t>
    </dgm:pt>
    <dgm:pt modelId="{06F12169-FABC-4C74-A130-9B608E57AD58}" type="parTrans" cxnId="{5B3BC082-5C7C-4908-A69C-6B66D5A25CFF}">
      <dgm:prSet/>
      <dgm:spPr/>
      <dgm:t>
        <a:bodyPr/>
        <a:lstStyle/>
        <a:p>
          <a:endParaRPr lang="el-GR"/>
        </a:p>
      </dgm:t>
    </dgm:pt>
    <dgm:pt modelId="{B8EBCE29-733C-4C86-9F27-4F4AF985F456}" type="sibTrans" cxnId="{5B3BC082-5C7C-4908-A69C-6B66D5A25CFF}">
      <dgm:prSet/>
      <dgm:spPr/>
      <dgm:t>
        <a:bodyPr/>
        <a:lstStyle/>
        <a:p>
          <a:endParaRPr lang="el-GR"/>
        </a:p>
      </dgm:t>
    </dgm:pt>
    <dgm:pt modelId="{3B2EB4A6-E3BA-4BFD-BAD1-7655840E5D76}">
      <dgm:prSet phldrT="[Κείμενο]" custT="1"/>
      <dgm:spPr/>
      <dgm:t>
        <a:bodyPr/>
        <a:lstStyle/>
        <a:p>
          <a:r>
            <a:rPr lang="el-GR" sz="2000" dirty="0" err="1" smtClean="0"/>
            <a:t>Διερευ</a:t>
          </a:r>
          <a:endParaRPr lang="el-GR" sz="2000" dirty="0" smtClean="0"/>
        </a:p>
        <a:p>
          <a:r>
            <a:rPr lang="el-GR" sz="2000" dirty="0" err="1" smtClean="0"/>
            <a:t>νώντας</a:t>
          </a:r>
          <a:endParaRPr lang="el-GR" sz="2000" dirty="0"/>
        </a:p>
      </dgm:t>
    </dgm:pt>
    <dgm:pt modelId="{70136C7A-A1E5-4C14-930F-B1DCC0B3F9FE}" type="parTrans" cxnId="{1B5FA50E-469D-4FC5-8330-0A3B5AE2C5EE}">
      <dgm:prSet/>
      <dgm:spPr/>
      <dgm:t>
        <a:bodyPr/>
        <a:lstStyle/>
        <a:p>
          <a:endParaRPr lang="el-GR"/>
        </a:p>
      </dgm:t>
    </dgm:pt>
    <dgm:pt modelId="{BCC1FDCC-75B1-4DB4-90CC-3554930F1986}" type="sibTrans" cxnId="{1B5FA50E-469D-4FC5-8330-0A3B5AE2C5EE}">
      <dgm:prSet/>
      <dgm:spPr/>
      <dgm:t>
        <a:bodyPr/>
        <a:lstStyle/>
        <a:p>
          <a:endParaRPr lang="el-GR"/>
        </a:p>
      </dgm:t>
    </dgm:pt>
    <dgm:pt modelId="{F2EBA10C-CD16-484A-BA05-B183CCD71E19}">
      <dgm:prSet phldrT="[Κείμενο]" custT="1"/>
      <dgm:spPr/>
      <dgm:t>
        <a:bodyPr/>
        <a:lstStyle/>
        <a:p>
          <a:r>
            <a:rPr lang="el-GR" sz="2400" dirty="0" smtClean="0">
              <a:solidFill>
                <a:schemeClr val="tx1"/>
              </a:solidFill>
              <a:latin typeface="+mn-lt"/>
              <a:ea typeface="+mn-ea"/>
              <a:cs typeface="+mn-cs"/>
            </a:rPr>
            <a:t>Οι μαθητές/</a:t>
          </a:r>
          <a:r>
            <a:rPr lang="el-GR" sz="2400" dirty="0" err="1" smtClean="0">
              <a:solidFill>
                <a:schemeClr val="tx1"/>
              </a:solidFill>
              <a:latin typeface="+mn-lt"/>
              <a:ea typeface="+mn-ea"/>
              <a:cs typeface="+mn-cs"/>
            </a:rPr>
            <a:t>τριες</a:t>
          </a:r>
          <a:r>
            <a:rPr lang="el-GR" sz="2400" dirty="0" smtClean="0">
              <a:solidFill>
                <a:schemeClr val="tx1"/>
              </a:solidFill>
              <a:latin typeface="+mn-lt"/>
              <a:ea typeface="+mn-ea"/>
              <a:cs typeface="+mn-cs"/>
            </a:rPr>
            <a:t> μέσα από ερευνητικές δραστηριότητες μελετούν θρησκευτικές εμπειρίες, με στόχο τη βαθύτερη κατανόηση της έννοιας/ του θέματος</a:t>
          </a:r>
          <a:endParaRPr lang="el-GR" sz="2400" dirty="0"/>
        </a:p>
      </dgm:t>
    </dgm:pt>
    <dgm:pt modelId="{3333BA00-020C-4A24-92FE-21F55D993A10}" type="parTrans" cxnId="{9B712DA7-8229-4557-A285-B33E3BC6F7F4}">
      <dgm:prSet/>
      <dgm:spPr/>
      <dgm:t>
        <a:bodyPr/>
        <a:lstStyle/>
        <a:p>
          <a:endParaRPr lang="el-GR"/>
        </a:p>
      </dgm:t>
    </dgm:pt>
    <dgm:pt modelId="{F3768AED-95F4-4672-B3B0-423E1226D242}" type="sibTrans" cxnId="{9B712DA7-8229-4557-A285-B33E3BC6F7F4}">
      <dgm:prSet/>
      <dgm:spPr/>
      <dgm:t>
        <a:bodyPr/>
        <a:lstStyle/>
        <a:p>
          <a:endParaRPr lang="el-GR"/>
        </a:p>
      </dgm:t>
    </dgm:pt>
    <dgm:pt modelId="{42F21FD4-2FDB-4631-AB58-23D10637F082}">
      <dgm:prSet phldrT="[Κείμενο]" custT="1"/>
      <dgm:spPr/>
      <dgm:t>
        <a:bodyPr/>
        <a:lstStyle/>
        <a:p>
          <a:r>
            <a:rPr lang="el-GR" sz="2000" dirty="0" err="1" smtClean="0"/>
            <a:t>Αξιολο</a:t>
          </a:r>
          <a:endParaRPr lang="el-GR" sz="2000" dirty="0" smtClean="0"/>
        </a:p>
        <a:p>
          <a:r>
            <a:rPr lang="el-GR" sz="2000" dirty="0" err="1" smtClean="0"/>
            <a:t>γώντας</a:t>
          </a:r>
          <a:endParaRPr lang="el-GR" sz="2000" dirty="0"/>
        </a:p>
      </dgm:t>
    </dgm:pt>
    <dgm:pt modelId="{CB2BF9A7-0521-4821-AB6C-61A5CEE0ECB8}" type="parTrans" cxnId="{B3C399A1-133F-4529-A682-564441C10979}">
      <dgm:prSet/>
      <dgm:spPr/>
      <dgm:t>
        <a:bodyPr/>
        <a:lstStyle/>
        <a:p>
          <a:endParaRPr lang="el-GR"/>
        </a:p>
      </dgm:t>
    </dgm:pt>
    <dgm:pt modelId="{A4A71162-5C4B-4E2C-8630-37106173E00C}" type="sibTrans" cxnId="{B3C399A1-133F-4529-A682-564441C10979}">
      <dgm:prSet/>
      <dgm:spPr/>
      <dgm:t>
        <a:bodyPr/>
        <a:lstStyle/>
        <a:p>
          <a:endParaRPr lang="el-GR"/>
        </a:p>
      </dgm:t>
    </dgm:pt>
    <dgm:pt modelId="{557C711B-2391-4F4B-BE1E-9662D251A2F3}">
      <dgm:prSet phldrT="[Κείμενο]" custT="1"/>
      <dgm:spPr/>
      <dgm:t>
        <a:bodyPr/>
        <a:lstStyle/>
        <a:p>
          <a:r>
            <a:rPr lang="el-GR" sz="2400" dirty="0" smtClean="0">
              <a:solidFill>
                <a:schemeClr val="tx1"/>
              </a:solidFill>
              <a:latin typeface="+mn-lt"/>
              <a:ea typeface="+mn-ea"/>
              <a:cs typeface="+mn-cs"/>
            </a:rPr>
            <a:t>Οι μαθητές/</a:t>
          </a:r>
          <a:r>
            <a:rPr lang="el-GR" sz="2400" dirty="0" err="1" smtClean="0">
              <a:solidFill>
                <a:schemeClr val="tx1"/>
              </a:solidFill>
              <a:latin typeface="+mn-lt"/>
              <a:ea typeface="+mn-ea"/>
              <a:cs typeface="+mn-cs"/>
            </a:rPr>
            <a:t>τριες</a:t>
          </a:r>
          <a:r>
            <a:rPr lang="el-GR" sz="2400" dirty="0" smtClean="0">
              <a:solidFill>
                <a:schemeClr val="tx1"/>
              </a:solidFill>
              <a:latin typeface="+mn-lt"/>
              <a:ea typeface="+mn-ea"/>
              <a:cs typeface="+mn-cs"/>
            </a:rPr>
            <a:t> μέσα από </a:t>
          </a:r>
          <a:r>
            <a:rPr lang="el-GR" sz="2400" dirty="0" err="1" smtClean="0">
              <a:solidFill>
                <a:schemeClr val="tx1"/>
              </a:solidFill>
              <a:latin typeface="+mn-lt"/>
              <a:ea typeface="+mn-ea"/>
              <a:cs typeface="+mn-cs"/>
            </a:rPr>
            <a:t>αναστοχαστικές</a:t>
          </a:r>
          <a:r>
            <a:rPr lang="el-GR" sz="2400" dirty="0" smtClean="0">
              <a:solidFill>
                <a:schemeClr val="tx1"/>
              </a:solidFill>
              <a:latin typeface="+mn-lt"/>
              <a:ea typeface="+mn-ea"/>
              <a:cs typeface="+mn-cs"/>
            </a:rPr>
            <a:t> δραστηριότητες προσδιορίζουν την αξία της έννοιας και του θρησκευτικού της νοήματος  για τους ίδιους προσωπικά και το περιβάλλον τους </a:t>
          </a:r>
          <a:endParaRPr lang="el-GR" sz="2400" dirty="0"/>
        </a:p>
      </dgm:t>
    </dgm:pt>
    <dgm:pt modelId="{F1C99182-7DE7-4E5F-9DA4-03C266FB4A7A}" type="parTrans" cxnId="{E149E6F5-FCE5-4DA6-B18A-F8EDFADF4A78}">
      <dgm:prSet/>
      <dgm:spPr/>
      <dgm:t>
        <a:bodyPr/>
        <a:lstStyle/>
        <a:p>
          <a:endParaRPr lang="el-GR"/>
        </a:p>
      </dgm:t>
    </dgm:pt>
    <dgm:pt modelId="{D7BEEEBA-4F29-43C2-86AC-A238262534EB}" type="sibTrans" cxnId="{E149E6F5-FCE5-4DA6-B18A-F8EDFADF4A78}">
      <dgm:prSet/>
      <dgm:spPr/>
      <dgm:t>
        <a:bodyPr/>
        <a:lstStyle/>
        <a:p>
          <a:endParaRPr lang="el-GR"/>
        </a:p>
      </dgm:t>
    </dgm:pt>
    <dgm:pt modelId="{2772FA91-06CF-4BCD-8C5A-F02CB7E23C6E}">
      <dgm:prSet custT="1"/>
      <dgm:spPr/>
      <dgm:t>
        <a:bodyPr/>
        <a:lstStyle/>
        <a:p>
          <a:r>
            <a:rPr lang="el-GR" sz="2400" dirty="0" smtClean="0">
              <a:solidFill>
                <a:schemeClr val="tx1"/>
              </a:solidFill>
              <a:latin typeface="+mn-lt"/>
              <a:ea typeface="+mn-ea"/>
              <a:cs typeface="+mn-cs"/>
            </a:rPr>
            <a:t>Οι μαθητές/</a:t>
          </a:r>
          <a:r>
            <a:rPr lang="el-GR" sz="2400" dirty="0" err="1" smtClean="0">
              <a:solidFill>
                <a:schemeClr val="tx1"/>
              </a:solidFill>
              <a:latin typeface="+mn-lt"/>
              <a:ea typeface="+mn-ea"/>
              <a:cs typeface="+mn-cs"/>
            </a:rPr>
            <a:t>τριες</a:t>
          </a:r>
          <a:r>
            <a:rPr lang="el-GR" sz="2400" dirty="0" smtClean="0">
              <a:solidFill>
                <a:schemeClr val="tx1"/>
              </a:solidFill>
              <a:latin typeface="+mn-lt"/>
              <a:ea typeface="+mn-ea"/>
              <a:cs typeface="+mn-cs"/>
            </a:rPr>
            <a:t> εφαρμόζουν την έννοια/ το θέμα σε μια συγκεκριμένη θρησκευτική κατάσταση</a:t>
          </a:r>
          <a:endParaRPr lang="el-GR" sz="2400" dirty="0"/>
        </a:p>
      </dgm:t>
    </dgm:pt>
    <dgm:pt modelId="{C2F62711-1A71-43A8-85C0-E978F431CC94}" type="parTrans" cxnId="{E4F98AA9-712A-4CA4-8387-22AB7A29A932}">
      <dgm:prSet/>
      <dgm:spPr/>
      <dgm:t>
        <a:bodyPr/>
        <a:lstStyle/>
        <a:p>
          <a:endParaRPr lang="el-GR"/>
        </a:p>
      </dgm:t>
    </dgm:pt>
    <dgm:pt modelId="{E3FBA509-36DA-4B2E-8848-0CEF78C5F8D8}" type="sibTrans" cxnId="{E4F98AA9-712A-4CA4-8387-22AB7A29A932}">
      <dgm:prSet/>
      <dgm:spPr/>
      <dgm:t>
        <a:bodyPr/>
        <a:lstStyle/>
        <a:p>
          <a:endParaRPr lang="el-GR"/>
        </a:p>
      </dgm:t>
    </dgm:pt>
    <dgm:pt modelId="{AA824516-1A8A-40D7-8158-FAD6528385F3}">
      <dgm:prSet custT="1"/>
      <dgm:spPr/>
      <dgm:t>
        <a:bodyPr/>
        <a:lstStyle/>
        <a:p>
          <a:r>
            <a:rPr lang="el-GR" sz="1800" dirty="0" err="1" smtClean="0"/>
            <a:t>Αναπλαισιώνο</a:t>
          </a:r>
          <a:endParaRPr lang="el-GR" sz="1800" dirty="0" smtClean="0"/>
        </a:p>
        <a:p>
          <a:r>
            <a:rPr lang="el-GR" sz="1800" dirty="0" err="1" smtClean="0"/>
            <a:t>ντας</a:t>
          </a:r>
          <a:endParaRPr lang="el-GR" sz="1800" dirty="0"/>
        </a:p>
      </dgm:t>
    </dgm:pt>
    <dgm:pt modelId="{50F6312F-C905-47F1-92F0-DB6817E46CF0}" type="parTrans" cxnId="{B0F80CB9-C469-4AB3-B43B-A8EB4D586BD6}">
      <dgm:prSet/>
      <dgm:spPr/>
      <dgm:t>
        <a:bodyPr/>
        <a:lstStyle/>
        <a:p>
          <a:endParaRPr lang="el-GR"/>
        </a:p>
      </dgm:t>
    </dgm:pt>
    <dgm:pt modelId="{21237114-F7C8-4A34-A20F-19E1925A8F1D}" type="sibTrans" cxnId="{B0F80CB9-C469-4AB3-B43B-A8EB4D586BD6}">
      <dgm:prSet/>
      <dgm:spPr/>
      <dgm:t>
        <a:bodyPr/>
        <a:lstStyle/>
        <a:p>
          <a:endParaRPr lang="el-GR"/>
        </a:p>
      </dgm:t>
    </dgm:pt>
    <dgm:pt modelId="{609E9E07-25CD-4B37-9A8A-4537AC6FD41D}">
      <dgm:prSet custT="1"/>
      <dgm:spPr/>
      <dgm:t>
        <a:bodyPr/>
        <a:lstStyle/>
        <a:p>
          <a:r>
            <a:rPr lang="el-GR" sz="2000" dirty="0" smtClean="0"/>
            <a:t>Εφαρμόζοντας</a:t>
          </a:r>
          <a:endParaRPr lang="el-GR" sz="2000" dirty="0"/>
        </a:p>
      </dgm:t>
    </dgm:pt>
    <dgm:pt modelId="{3927FD80-87FD-47D4-8E65-FE30C5BED754}" type="parTrans" cxnId="{14EE2226-84D7-4610-AB68-F69BB195D311}">
      <dgm:prSet/>
      <dgm:spPr/>
      <dgm:t>
        <a:bodyPr/>
        <a:lstStyle/>
        <a:p>
          <a:endParaRPr lang="el-GR"/>
        </a:p>
      </dgm:t>
    </dgm:pt>
    <dgm:pt modelId="{5F842D5B-6D2C-418C-B827-5450B86D645C}" type="sibTrans" cxnId="{14EE2226-84D7-4610-AB68-F69BB195D311}">
      <dgm:prSet/>
      <dgm:spPr/>
      <dgm:t>
        <a:bodyPr/>
        <a:lstStyle/>
        <a:p>
          <a:endParaRPr lang="el-GR"/>
        </a:p>
      </dgm:t>
    </dgm:pt>
    <dgm:pt modelId="{0379926F-6E8F-4488-979A-1DBBAE4A9033}">
      <dgm:prSet custT="1"/>
      <dgm:spPr/>
      <dgm:t>
        <a:bodyPr/>
        <a:lstStyle/>
        <a:p>
          <a:r>
            <a:rPr lang="el-GR" sz="2400" dirty="0" smtClean="0">
              <a:solidFill>
                <a:schemeClr val="tx1"/>
              </a:solidFill>
              <a:latin typeface="+mn-lt"/>
              <a:ea typeface="+mn-ea"/>
              <a:cs typeface="+mn-cs"/>
            </a:rPr>
            <a:t>Οι μαθητές/</a:t>
          </a:r>
          <a:r>
            <a:rPr lang="el-GR" sz="2400" dirty="0" err="1" smtClean="0">
              <a:solidFill>
                <a:schemeClr val="tx1"/>
              </a:solidFill>
              <a:latin typeface="+mn-lt"/>
              <a:ea typeface="+mn-ea"/>
              <a:cs typeface="+mn-cs"/>
            </a:rPr>
            <a:t>τριες</a:t>
          </a:r>
          <a:r>
            <a:rPr lang="el-GR" sz="2400" dirty="0" smtClean="0">
              <a:solidFill>
                <a:schemeClr val="tx1"/>
              </a:solidFill>
              <a:latin typeface="+mn-lt"/>
              <a:ea typeface="+mn-ea"/>
              <a:cs typeface="+mn-cs"/>
            </a:rPr>
            <a:t> μέσα από δραστηριότητες βιώνουν την έννοια,/το θέμα  όπως την /το αντιλαμβάνονται, σε διαφορετικές καταστάσεις, στη ζωή , στην κοινωνία, στον κόσμο</a:t>
          </a:r>
          <a:endParaRPr lang="el-GR" sz="1800" dirty="0"/>
        </a:p>
      </dgm:t>
    </dgm:pt>
    <dgm:pt modelId="{4C69867B-7CE1-448A-9D13-351F88F78C24}" type="parTrans" cxnId="{CC0DC392-778E-4B23-A8C7-2CEAE85C83DC}">
      <dgm:prSet/>
      <dgm:spPr/>
      <dgm:t>
        <a:bodyPr/>
        <a:lstStyle/>
        <a:p>
          <a:endParaRPr lang="el-GR"/>
        </a:p>
      </dgm:t>
    </dgm:pt>
    <dgm:pt modelId="{26426134-10AC-4756-B701-3AE31617261D}" type="sibTrans" cxnId="{CC0DC392-778E-4B23-A8C7-2CEAE85C83DC}">
      <dgm:prSet/>
      <dgm:spPr/>
      <dgm:t>
        <a:bodyPr/>
        <a:lstStyle/>
        <a:p>
          <a:endParaRPr lang="el-GR"/>
        </a:p>
      </dgm:t>
    </dgm:pt>
    <dgm:pt modelId="{C42C3BBA-9F11-4851-BF82-7D9585E96721}" type="pres">
      <dgm:prSet presAssocID="{02437DD5-2A92-43F7-BF80-0A3994D8B5A2}" presName="Name0" presStyleCnt="0">
        <dgm:presLayoutVars>
          <dgm:dir/>
          <dgm:animLvl val="lvl"/>
          <dgm:resizeHandles val="exact"/>
        </dgm:presLayoutVars>
      </dgm:prSet>
      <dgm:spPr/>
      <dgm:t>
        <a:bodyPr/>
        <a:lstStyle/>
        <a:p>
          <a:endParaRPr lang="el-GR"/>
        </a:p>
      </dgm:t>
    </dgm:pt>
    <dgm:pt modelId="{19AF3EB8-6C33-455E-AB5A-97CE07A50FA8}" type="pres">
      <dgm:prSet presAssocID="{FBDB962B-61AE-447A-8B48-E0B890433AD7}" presName="linNode" presStyleCnt="0"/>
      <dgm:spPr/>
    </dgm:pt>
    <dgm:pt modelId="{0DCCC216-45C7-44D8-80A6-780B8205382C}" type="pres">
      <dgm:prSet presAssocID="{FBDB962B-61AE-447A-8B48-E0B890433AD7}" presName="parentText" presStyleLbl="node1" presStyleIdx="0" presStyleCnt="5" custScaleX="514167">
        <dgm:presLayoutVars>
          <dgm:chMax val="1"/>
          <dgm:bulletEnabled val="1"/>
        </dgm:presLayoutVars>
      </dgm:prSet>
      <dgm:spPr/>
      <dgm:t>
        <a:bodyPr/>
        <a:lstStyle/>
        <a:p>
          <a:endParaRPr lang="el-GR"/>
        </a:p>
      </dgm:t>
    </dgm:pt>
    <dgm:pt modelId="{DE010194-BCB8-412B-B6CF-628E7AE3C232}" type="pres">
      <dgm:prSet presAssocID="{FBDB962B-61AE-447A-8B48-E0B890433AD7}" presName="descendantText" presStyleLbl="alignAccFollowNode1" presStyleIdx="0" presStyleCnt="5" custScaleX="2000000">
        <dgm:presLayoutVars>
          <dgm:bulletEnabled val="1"/>
        </dgm:presLayoutVars>
      </dgm:prSet>
      <dgm:spPr/>
      <dgm:t>
        <a:bodyPr/>
        <a:lstStyle/>
        <a:p>
          <a:endParaRPr lang="el-GR"/>
        </a:p>
      </dgm:t>
    </dgm:pt>
    <dgm:pt modelId="{706D2287-5224-4D16-A2C5-7A109C0BDE84}" type="pres">
      <dgm:prSet presAssocID="{E8E92EA9-E72F-4616-BDE8-AA594A3A888B}" presName="sp" presStyleCnt="0"/>
      <dgm:spPr/>
    </dgm:pt>
    <dgm:pt modelId="{EA9F6E5D-1C8E-46A2-91D9-9DD0F7E371CC}" type="pres">
      <dgm:prSet presAssocID="{609E9E07-25CD-4B37-9A8A-4537AC6FD41D}" presName="linNode" presStyleCnt="0"/>
      <dgm:spPr/>
    </dgm:pt>
    <dgm:pt modelId="{F8C80D56-05EB-4DBA-829D-95A2C726EB88}" type="pres">
      <dgm:prSet presAssocID="{609E9E07-25CD-4B37-9A8A-4537AC6FD41D}" presName="parentText" presStyleLbl="node1" presStyleIdx="1" presStyleCnt="5" custScaleX="63292" custScaleY="110802">
        <dgm:presLayoutVars>
          <dgm:chMax val="1"/>
          <dgm:bulletEnabled val="1"/>
        </dgm:presLayoutVars>
      </dgm:prSet>
      <dgm:spPr/>
      <dgm:t>
        <a:bodyPr/>
        <a:lstStyle/>
        <a:p>
          <a:endParaRPr lang="el-GR"/>
        </a:p>
      </dgm:t>
    </dgm:pt>
    <dgm:pt modelId="{6963112E-66F3-46EE-ACE5-2CFE891EABCE}" type="pres">
      <dgm:prSet presAssocID="{609E9E07-25CD-4B37-9A8A-4537AC6FD41D}" presName="descendantText" presStyleLbl="alignAccFollowNode1" presStyleIdx="1" presStyleCnt="5" custScaleX="238705" custScaleY="148084" custLinFactNeighborX="4650" custLinFactNeighborY="-4628">
        <dgm:presLayoutVars>
          <dgm:bulletEnabled val="1"/>
        </dgm:presLayoutVars>
      </dgm:prSet>
      <dgm:spPr/>
      <dgm:t>
        <a:bodyPr/>
        <a:lstStyle/>
        <a:p>
          <a:endParaRPr lang="el-GR"/>
        </a:p>
      </dgm:t>
    </dgm:pt>
    <dgm:pt modelId="{D64F9851-54EE-4ED2-AD1C-C17771759D59}" type="pres">
      <dgm:prSet presAssocID="{5F842D5B-6D2C-418C-B827-5450B86D645C}" presName="sp" presStyleCnt="0"/>
      <dgm:spPr/>
    </dgm:pt>
    <dgm:pt modelId="{607F9201-F0F5-4825-9F9E-8C0CAA0210DE}" type="pres">
      <dgm:prSet presAssocID="{3B2EB4A6-E3BA-4BFD-BAD1-7655840E5D76}" presName="linNode" presStyleCnt="0"/>
      <dgm:spPr/>
    </dgm:pt>
    <dgm:pt modelId="{F870DE24-DE1E-4374-9831-474E868A6219}" type="pres">
      <dgm:prSet presAssocID="{3B2EB4A6-E3BA-4BFD-BAD1-7655840E5D76}" presName="parentText" presStyleLbl="node1" presStyleIdx="2" presStyleCnt="5" custScaleX="468005">
        <dgm:presLayoutVars>
          <dgm:chMax val="1"/>
          <dgm:bulletEnabled val="1"/>
        </dgm:presLayoutVars>
      </dgm:prSet>
      <dgm:spPr/>
      <dgm:t>
        <a:bodyPr/>
        <a:lstStyle/>
        <a:p>
          <a:endParaRPr lang="el-GR"/>
        </a:p>
      </dgm:t>
    </dgm:pt>
    <dgm:pt modelId="{7CEC8170-B748-4E19-BEE6-1FAFD5E55257}" type="pres">
      <dgm:prSet presAssocID="{3B2EB4A6-E3BA-4BFD-BAD1-7655840E5D76}" presName="descendantText" presStyleLbl="alignAccFollowNode1" presStyleIdx="2" presStyleCnt="5" custScaleX="1795278" custScaleY="116451">
        <dgm:presLayoutVars>
          <dgm:bulletEnabled val="1"/>
        </dgm:presLayoutVars>
      </dgm:prSet>
      <dgm:spPr/>
      <dgm:t>
        <a:bodyPr/>
        <a:lstStyle/>
        <a:p>
          <a:endParaRPr lang="el-GR"/>
        </a:p>
      </dgm:t>
    </dgm:pt>
    <dgm:pt modelId="{E0ED0ECB-A331-454D-A2D9-9688EDE94738}" type="pres">
      <dgm:prSet presAssocID="{BCC1FDCC-75B1-4DB4-90CC-3554930F1986}" presName="sp" presStyleCnt="0"/>
      <dgm:spPr/>
    </dgm:pt>
    <dgm:pt modelId="{AA89BCB3-2DD5-45AC-84FE-E1E1011DCF17}" type="pres">
      <dgm:prSet presAssocID="{AA824516-1A8A-40D7-8158-FAD6528385F3}" presName="linNode" presStyleCnt="0"/>
      <dgm:spPr/>
    </dgm:pt>
    <dgm:pt modelId="{FADB8763-4443-4AC1-AED9-0FB46C39967B}" type="pres">
      <dgm:prSet presAssocID="{AA824516-1A8A-40D7-8158-FAD6528385F3}" presName="parentText" presStyleLbl="node1" presStyleIdx="3" presStyleCnt="5" custScaleX="503454">
        <dgm:presLayoutVars>
          <dgm:chMax val="1"/>
          <dgm:bulletEnabled val="1"/>
        </dgm:presLayoutVars>
      </dgm:prSet>
      <dgm:spPr/>
      <dgm:t>
        <a:bodyPr/>
        <a:lstStyle/>
        <a:p>
          <a:endParaRPr lang="el-GR"/>
        </a:p>
      </dgm:t>
    </dgm:pt>
    <dgm:pt modelId="{EF9733F3-779B-470C-98EC-535ABD126B90}" type="pres">
      <dgm:prSet presAssocID="{AA824516-1A8A-40D7-8158-FAD6528385F3}" presName="descendantText" presStyleLbl="alignAccFollowNode1" presStyleIdx="3" presStyleCnt="5" custScaleX="2000000">
        <dgm:presLayoutVars>
          <dgm:bulletEnabled val="1"/>
        </dgm:presLayoutVars>
      </dgm:prSet>
      <dgm:spPr/>
      <dgm:t>
        <a:bodyPr/>
        <a:lstStyle/>
        <a:p>
          <a:endParaRPr lang="el-GR"/>
        </a:p>
      </dgm:t>
    </dgm:pt>
    <dgm:pt modelId="{1D1B0407-FF6F-45EA-9F1C-A33C9AD526F6}" type="pres">
      <dgm:prSet presAssocID="{21237114-F7C8-4A34-A20F-19E1925A8F1D}" presName="sp" presStyleCnt="0"/>
      <dgm:spPr/>
    </dgm:pt>
    <dgm:pt modelId="{F6B6E55B-0965-40E8-9766-0EA49B9B5D25}" type="pres">
      <dgm:prSet presAssocID="{42F21FD4-2FDB-4631-AB58-23D10637F082}" presName="linNode" presStyleCnt="0"/>
      <dgm:spPr/>
    </dgm:pt>
    <dgm:pt modelId="{935AE753-11F9-4293-B26C-E8DFE2E9D7F2}" type="pres">
      <dgm:prSet presAssocID="{42F21FD4-2FDB-4631-AB58-23D10637F082}" presName="parentText" presStyleLbl="node1" presStyleIdx="4" presStyleCnt="5" custScaleX="100000" custScaleY="116420">
        <dgm:presLayoutVars>
          <dgm:chMax val="1"/>
          <dgm:bulletEnabled val="1"/>
        </dgm:presLayoutVars>
      </dgm:prSet>
      <dgm:spPr/>
      <dgm:t>
        <a:bodyPr/>
        <a:lstStyle/>
        <a:p>
          <a:endParaRPr lang="el-GR"/>
        </a:p>
      </dgm:t>
    </dgm:pt>
    <dgm:pt modelId="{6F4AA7A5-308B-4E88-9F45-B60C1E8C69DE}" type="pres">
      <dgm:prSet presAssocID="{42F21FD4-2FDB-4631-AB58-23D10637F082}" presName="descendantText" presStyleLbl="alignAccFollowNode1" presStyleIdx="4" presStyleCnt="5" custScaleX="377290" custScaleY="153518">
        <dgm:presLayoutVars>
          <dgm:bulletEnabled val="1"/>
        </dgm:presLayoutVars>
      </dgm:prSet>
      <dgm:spPr/>
      <dgm:t>
        <a:bodyPr/>
        <a:lstStyle/>
        <a:p>
          <a:endParaRPr lang="el-GR"/>
        </a:p>
      </dgm:t>
    </dgm:pt>
  </dgm:ptLst>
  <dgm:cxnLst>
    <dgm:cxn modelId="{B0F80CB9-C469-4AB3-B43B-A8EB4D586BD6}" srcId="{02437DD5-2A92-43F7-BF80-0A3994D8B5A2}" destId="{AA824516-1A8A-40D7-8158-FAD6528385F3}" srcOrd="3" destOrd="0" parTransId="{50F6312F-C905-47F1-92F0-DB6817E46CF0}" sibTransId="{21237114-F7C8-4A34-A20F-19E1925A8F1D}"/>
    <dgm:cxn modelId="{E4F98AA9-712A-4CA4-8387-22AB7A29A932}" srcId="{AA824516-1A8A-40D7-8158-FAD6528385F3}" destId="{2772FA91-06CF-4BCD-8C5A-F02CB7E23C6E}" srcOrd="0" destOrd="0" parTransId="{C2F62711-1A71-43A8-85C0-E978F431CC94}" sibTransId="{E3FBA509-36DA-4B2E-8848-0CEF78C5F8D8}"/>
    <dgm:cxn modelId="{18A3F4BF-A19A-4D83-B470-0E065BFCD544}" type="presOf" srcId="{02437DD5-2A92-43F7-BF80-0A3994D8B5A2}" destId="{C42C3BBA-9F11-4851-BF82-7D9585E96721}" srcOrd="0" destOrd="0" presId="urn:microsoft.com/office/officeart/2005/8/layout/vList5"/>
    <dgm:cxn modelId="{4DDC773C-C78C-4B4C-9075-4A0EAA3D268A}" type="presOf" srcId="{F2EBA10C-CD16-484A-BA05-B183CCD71E19}" destId="{7CEC8170-B748-4E19-BEE6-1FAFD5E55257}" srcOrd="0" destOrd="0" presId="urn:microsoft.com/office/officeart/2005/8/layout/vList5"/>
    <dgm:cxn modelId="{9B712DA7-8229-4557-A285-B33E3BC6F7F4}" srcId="{3B2EB4A6-E3BA-4BFD-BAD1-7655840E5D76}" destId="{F2EBA10C-CD16-484A-BA05-B183CCD71E19}" srcOrd="0" destOrd="0" parTransId="{3333BA00-020C-4A24-92FE-21F55D993A10}" sibTransId="{F3768AED-95F4-4672-B3B0-423E1226D242}"/>
    <dgm:cxn modelId="{F210FB16-9426-4190-A2F6-12755FB9B69C}" type="presOf" srcId="{AA824516-1A8A-40D7-8158-FAD6528385F3}" destId="{FADB8763-4443-4AC1-AED9-0FB46C39967B}" srcOrd="0" destOrd="0" presId="urn:microsoft.com/office/officeart/2005/8/layout/vList5"/>
    <dgm:cxn modelId="{1C3DC49A-39A0-4B9A-BC30-3F8585AD5B4C}" srcId="{02437DD5-2A92-43F7-BF80-0A3994D8B5A2}" destId="{FBDB962B-61AE-447A-8B48-E0B890433AD7}" srcOrd="0" destOrd="0" parTransId="{AAF97962-9BB1-450F-8FE7-1934251E34C3}" sibTransId="{E8E92EA9-E72F-4616-BDE8-AA594A3A888B}"/>
    <dgm:cxn modelId="{2093E2AA-EEB6-4870-B9F1-C83CBF6C1624}" type="presOf" srcId="{0379926F-6E8F-4488-979A-1DBBAE4A9033}" destId="{6963112E-66F3-46EE-ACE5-2CFE891EABCE}" srcOrd="0" destOrd="0" presId="urn:microsoft.com/office/officeart/2005/8/layout/vList5"/>
    <dgm:cxn modelId="{54A9E37D-CB40-4EAD-9C21-DA0FC4B5D1AC}" type="presOf" srcId="{4A67C765-8377-48C7-80C9-304373BAADA9}" destId="{DE010194-BCB8-412B-B6CF-628E7AE3C232}" srcOrd="0" destOrd="0" presId="urn:microsoft.com/office/officeart/2005/8/layout/vList5"/>
    <dgm:cxn modelId="{5B3BC082-5C7C-4908-A69C-6B66D5A25CFF}" srcId="{FBDB962B-61AE-447A-8B48-E0B890433AD7}" destId="{4A67C765-8377-48C7-80C9-304373BAADA9}" srcOrd="0" destOrd="0" parTransId="{06F12169-FABC-4C74-A130-9B608E57AD58}" sibTransId="{B8EBCE29-733C-4C86-9F27-4F4AF985F456}"/>
    <dgm:cxn modelId="{CC0DC392-778E-4B23-A8C7-2CEAE85C83DC}" srcId="{609E9E07-25CD-4B37-9A8A-4537AC6FD41D}" destId="{0379926F-6E8F-4488-979A-1DBBAE4A9033}" srcOrd="0" destOrd="0" parTransId="{4C69867B-7CE1-448A-9D13-351F88F78C24}" sibTransId="{26426134-10AC-4756-B701-3AE31617261D}"/>
    <dgm:cxn modelId="{7A40A115-32C6-430B-8D32-F0EB26C1D7E6}" type="presOf" srcId="{42F21FD4-2FDB-4631-AB58-23D10637F082}" destId="{935AE753-11F9-4293-B26C-E8DFE2E9D7F2}" srcOrd="0" destOrd="0" presId="urn:microsoft.com/office/officeart/2005/8/layout/vList5"/>
    <dgm:cxn modelId="{14EE2226-84D7-4610-AB68-F69BB195D311}" srcId="{02437DD5-2A92-43F7-BF80-0A3994D8B5A2}" destId="{609E9E07-25CD-4B37-9A8A-4537AC6FD41D}" srcOrd="1" destOrd="0" parTransId="{3927FD80-87FD-47D4-8E65-FE30C5BED754}" sibTransId="{5F842D5B-6D2C-418C-B827-5450B86D645C}"/>
    <dgm:cxn modelId="{917781AE-E0E5-4B42-9914-1ECBEA5F9268}" type="presOf" srcId="{2772FA91-06CF-4BCD-8C5A-F02CB7E23C6E}" destId="{EF9733F3-779B-470C-98EC-535ABD126B90}" srcOrd="0" destOrd="0" presId="urn:microsoft.com/office/officeart/2005/8/layout/vList5"/>
    <dgm:cxn modelId="{2FAAC77F-F4A0-410B-B545-A33D232FF807}" type="presOf" srcId="{FBDB962B-61AE-447A-8B48-E0B890433AD7}" destId="{0DCCC216-45C7-44D8-80A6-780B8205382C}" srcOrd="0" destOrd="0" presId="urn:microsoft.com/office/officeart/2005/8/layout/vList5"/>
    <dgm:cxn modelId="{405E1D5E-F776-4AAD-90B5-26585CA96D3B}" type="presOf" srcId="{557C711B-2391-4F4B-BE1E-9662D251A2F3}" destId="{6F4AA7A5-308B-4E88-9F45-B60C1E8C69DE}" srcOrd="0" destOrd="0" presId="urn:microsoft.com/office/officeart/2005/8/layout/vList5"/>
    <dgm:cxn modelId="{2658E657-8CA5-4059-A65F-C4FB286A952F}" type="presOf" srcId="{609E9E07-25CD-4B37-9A8A-4537AC6FD41D}" destId="{F8C80D56-05EB-4DBA-829D-95A2C726EB88}" srcOrd="0" destOrd="0" presId="urn:microsoft.com/office/officeart/2005/8/layout/vList5"/>
    <dgm:cxn modelId="{B3C399A1-133F-4529-A682-564441C10979}" srcId="{02437DD5-2A92-43F7-BF80-0A3994D8B5A2}" destId="{42F21FD4-2FDB-4631-AB58-23D10637F082}" srcOrd="4" destOrd="0" parTransId="{CB2BF9A7-0521-4821-AB6C-61A5CEE0ECB8}" sibTransId="{A4A71162-5C4B-4E2C-8630-37106173E00C}"/>
    <dgm:cxn modelId="{49C7A780-0D45-4AB2-B90A-6444A2DC1356}" type="presOf" srcId="{3B2EB4A6-E3BA-4BFD-BAD1-7655840E5D76}" destId="{F870DE24-DE1E-4374-9831-474E868A6219}" srcOrd="0" destOrd="0" presId="urn:microsoft.com/office/officeart/2005/8/layout/vList5"/>
    <dgm:cxn modelId="{1B5FA50E-469D-4FC5-8330-0A3B5AE2C5EE}" srcId="{02437DD5-2A92-43F7-BF80-0A3994D8B5A2}" destId="{3B2EB4A6-E3BA-4BFD-BAD1-7655840E5D76}" srcOrd="2" destOrd="0" parTransId="{70136C7A-A1E5-4C14-930F-B1DCC0B3F9FE}" sibTransId="{BCC1FDCC-75B1-4DB4-90CC-3554930F1986}"/>
    <dgm:cxn modelId="{E149E6F5-FCE5-4DA6-B18A-F8EDFADF4A78}" srcId="{42F21FD4-2FDB-4631-AB58-23D10637F082}" destId="{557C711B-2391-4F4B-BE1E-9662D251A2F3}" srcOrd="0" destOrd="0" parTransId="{F1C99182-7DE7-4E5F-9DA4-03C266FB4A7A}" sibTransId="{D7BEEEBA-4F29-43C2-86AC-A238262534EB}"/>
    <dgm:cxn modelId="{164632F8-5116-41AC-B8C8-7849E9A20680}" type="presParOf" srcId="{C42C3BBA-9F11-4851-BF82-7D9585E96721}" destId="{19AF3EB8-6C33-455E-AB5A-97CE07A50FA8}" srcOrd="0" destOrd="0" presId="urn:microsoft.com/office/officeart/2005/8/layout/vList5"/>
    <dgm:cxn modelId="{BCE2C20F-7197-4E6F-A28F-0A43AC63761E}" type="presParOf" srcId="{19AF3EB8-6C33-455E-AB5A-97CE07A50FA8}" destId="{0DCCC216-45C7-44D8-80A6-780B8205382C}" srcOrd="0" destOrd="0" presId="urn:microsoft.com/office/officeart/2005/8/layout/vList5"/>
    <dgm:cxn modelId="{BA011F6E-DA78-4DE9-8C7F-2D043DAE254F}" type="presParOf" srcId="{19AF3EB8-6C33-455E-AB5A-97CE07A50FA8}" destId="{DE010194-BCB8-412B-B6CF-628E7AE3C232}" srcOrd="1" destOrd="0" presId="urn:microsoft.com/office/officeart/2005/8/layout/vList5"/>
    <dgm:cxn modelId="{01008FED-DDD1-4CD5-8645-E50B74B52E2E}" type="presParOf" srcId="{C42C3BBA-9F11-4851-BF82-7D9585E96721}" destId="{706D2287-5224-4D16-A2C5-7A109C0BDE84}" srcOrd="1" destOrd="0" presId="urn:microsoft.com/office/officeart/2005/8/layout/vList5"/>
    <dgm:cxn modelId="{9F7466CC-5484-4EAE-B96F-B399CB48A83E}" type="presParOf" srcId="{C42C3BBA-9F11-4851-BF82-7D9585E96721}" destId="{EA9F6E5D-1C8E-46A2-91D9-9DD0F7E371CC}" srcOrd="2" destOrd="0" presId="urn:microsoft.com/office/officeart/2005/8/layout/vList5"/>
    <dgm:cxn modelId="{0B2101D3-6FEB-431F-A7E2-AA6D5625F445}" type="presParOf" srcId="{EA9F6E5D-1C8E-46A2-91D9-9DD0F7E371CC}" destId="{F8C80D56-05EB-4DBA-829D-95A2C726EB88}" srcOrd="0" destOrd="0" presId="urn:microsoft.com/office/officeart/2005/8/layout/vList5"/>
    <dgm:cxn modelId="{C14F6B32-0E3B-439C-8B2E-C6B1F9981837}" type="presParOf" srcId="{EA9F6E5D-1C8E-46A2-91D9-9DD0F7E371CC}" destId="{6963112E-66F3-46EE-ACE5-2CFE891EABCE}" srcOrd="1" destOrd="0" presId="urn:microsoft.com/office/officeart/2005/8/layout/vList5"/>
    <dgm:cxn modelId="{BD568B2B-8878-4CAF-801E-CA1A1F62E2ED}" type="presParOf" srcId="{C42C3BBA-9F11-4851-BF82-7D9585E96721}" destId="{D64F9851-54EE-4ED2-AD1C-C17771759D59}" srcOrd="3" destOrd="0" presId="urn:microsoft.com/office/officeart/2005/8/layout/vList5"/>
    <dgm:cxn modelId="{47D523B2-94B0-4CE4-9A18-4AAB4FEBC46C}" type="presParOf" srcId="{C42C3BBA-9F11-4851-BF82-7D9585E96721}" destId="{607F9201-F0F5-4825-9F9E-8C0CAA0210DE}" srcOrd="4" destOrd="0" presId="urn:microsoft.com/office/officeart/2005/8/layout/vList5"/>
    <dgm:cxn modelId="{A3C1D81B-A3A1-4019-844A-8861A65BFAF3}" type="presParOf" srcId="{607F9201-F0F5-4825-9F9E-8C0CAA0210DE}" destId="{F870DE24-DE1E-4374-9831-474E868A6219}" srcOrd="0" destOrd="0" presId="urn:microsoft.com/office/officeart/2005/8/layout/vList5"/>
    <dgm:cxn modelId="{5C4AE855-A055-48D2-A33A-625B0E7303ED}" type="presParOf" srcId="{607F9201-F0F5-4825-9F9E-8C0CAA0210DE}" destId="{7CEC8170-B748-4E19-BEE6-1FAFD5E55257}" srcOrd="1" destOrd="0" presId="urn:microsoft.com/office/officeart/2005/8/layout/vList5"/>
    <dgm:cxn modelId="{5759EF36-5C26-4D0E-A28D-9EB771386BC1}" type="presParOf" srcId="{C42C3BBA-9F11-4851-BF82-7D9585E96721}" destId="{E0ED0ECB-A331-454D-A2D9-9688EDE94738}" srcOrd="5" destOrd="0" presId="urn:microsoft.com/office/officeart/2005/8/layout/vList5"/>
    <dgm:cxn modelId="{451EE1CB-147B-4269-B27D-13014CE52653}" type="presParOf" srcId="{C42C3BBA-9F11-4851-BF82-7D9585E96721}" destId="{AA89BCB3-2DD5-45AC-84FE-E1E1011DCF17}" srcOrd="6" destOrd="0" presId="urn:microsoft.com/office/officeart/2005/8/layout/vList5"/>
    <dgm:cxn modelId="{4A54719B-EB5B-4A0E-8B30-BFBA04428CC2}" type="presParOf" srcId="{AA89BCB3-2DD5-45AC-84FE-E1E1011DCF17}" destId="{FADB8763-4443-4AC1-AED9-0FB46C39967B}" srcOrd="0" destOrd="0" presId="urn:microsoft.com/office/officeart/2005/8/layout/vList5"/>
    <dgm:cxn modelId="{74D20D22-BAC5-4DCC-802C-F2DFB82644DB}" type="presParOf" srcId="{AA89BCB3-2DD5-45AC-84FE-E1E1011DCF17}" destId="{EF9733F3-779B-470C-98EC-535ABD126B90}" srcOrd="1" destOrd="0" presId="urn:microsoft.com/office/officeart/2005/8/layout/vList5"/>
    <dgm:cxn modelId="{D0A90749-D217-4FCB-8538-F16143B162B1}" type="presParOf" srcId="{C42C3BBA-9F11-4851-BF82-7D9585E96721}" destId="{1D1B0407-FF6F-45EA-9F1C-A33C9AD526F6}" srcOrd="7" destOrd="0" presId="urn:microsoft.com/office/officeart/2005/8/layout/vList5"/>
    <dgm:cxn modelId="{B9823E05-1D0D-451B-BE9B-BC7E7C8AC734}" type="presParOf" srcId="{C42C3BBA-9F11-4851-BF82-7D9585E96721}" destId="{F6B6E55B-0965-40E8-9766-0EA49B9B5D25}" srcOrd="8" destOrd="0" presId="urn:microsoft.com/office/officeart/2005/8/layout/vList5"/>
    <dgm:cxn modelId="{E606BF1D-86E8-4ABF-B4C4-502A72075DF5}" type="presParOf" srcId="{F6B6E55B-0965-40E8-9766-0EA49B9B5D25}" destId="{935AE753-11F9-4293-B26C-E8DFE2E9D7F2}" srcOrd="0" destOrd="0" presId="urn:microsoft.com/office/officeart/2005/8/layout/vList5"/>
    <dgm:cxn modelId="{C0C85101-45C3-4C87-8BFE-BE21BB3155A4}" type="presParOf" srcId="{F6B6E55B-0965-40E8-9766-0EA49B9B5D25}" destId="{6F4AA7A5-308B-4E88-9F45-B60C1E8C69DE}"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010194-BCB8-412B-B6CF-628E7AE3C232}">
      <dsp:nvSpPr>
        <dsp:cNvPr id="0" name=""/>
        <dsp:cNvSpPr/>
      </dsp:nvSpPr>
      <dsp:spPr>
        <a:xfrm rot="5400000">
          <a:off x="4617292" y="-3373549"/>
          <a:ext cx="861226" cy="782991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solidFill>
                <a:schemeClr val="tx1"/>
              </a:solidFill>
              <a:latin typeface="+mn-lt"/>
              <a:ea typeface="+mn-ea"/>
              <a:cs typeface="+mn-cs"/>
            </a:rPr>
            <a:t>Οι μαθητές/</a:t>
          </a:r>
          <a:r>
            <a:rPr lang="el-GR" sz="2400" kern="1200" dirty="0" err="1" smtClean="0">
              <a:solidFill>
                <a:schemeClr val="tx1"/>
              </a:solidFill>
              <a:latin typeface="+mn-lt"/>
              <a:ea typeface="+mn-ea"/>
              <a:cs typeface="+mn-cs"/>
            </a:rPr>
            <a:t>τριες</a:t>
          </a:r>
          <a:r>
            <a:rPr lang="el-GR" sz="2400" kern="1200" dirty="0" smtClean="0">
              <a:solidFill>
                <a:schemeClr val="tx1"/>
              </a:solidFill>
              <a:latin typeface="+mn-lt"/>
              <a:ea typeface="+mn-ea"/>
              <a:cs typeface="+mn-cs"/>
            </a:rPr>
            <a:t> εκφράζουν τις προσωπικές τους απόψεις για μία έννοια/ ένα θέμα </a:t>
          </a:r>
          <a:endParaRPr lang="el-GR" sz="2400" kern="1200" dirty="0"/>
        </a:p>
      </dsp:txBody>
      <dsp:txXfrm rot="5400000">
        <a:off x="4617292" y="-3373549"/>
        <a:ext cx="861226" cy="7829919"/>
      </dsp:txXfrm>
    </dsp:sp>
    <dsp:sp modelId="{0DCCC216-45C7-44D8-80A6-780B8205382C}">
      <dsp:nvSpPr>
        <dsp:cNvPr id="0" name=""/>
        <dsp:cNvSpPr/>
      </dsp:nvSpPr>
      <dsp:spPr>
        <a:xfrm>
          <a:off x="665" y="3143"/>
          <a:ext cx="1132280" cy="10765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kern="1200" dirty="0" smtClean="0"/>
            <a:t>Περιγράφοντας</a:t>
          </a:r>
          <a:endParaRPr lang="el-GR" sz="1800" kern="1200" dirty="0"/>
        </a:p>
      </dsp:txBody>
      <dsp:txXfrm>
        <a:off x="665" y="3143"/>
        <a:ext cx="1132280" cy="1076533"/>
      </dsp:txXfrm>
    </dsp:sp>
    <dsp:sp modelId="{6963112E-66F3-46EE-ACE5-2CFE891EABCE}">
      <dsp:nvSpPr>
        <dsp:cNvPr id="0" name=""/>
        <dsp:cNvSpPr/>
      </dsp:nvSpPr>
      <dsp:spPr>
        <a:xfrm rot="5400000">
          <a:off x="4428246" y="-2167256"/>
          <a:ext cx="1275339" cy="77971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solidFill>
                <a:schemeClr val="tx1"/>
              </a:solidFill>
              <a:latin typeface="+mn-lt"/>
              <a:ea typeface="+mn-ea"/>
              <a:cs typeface="+mn-cs"/>
            </a:rPr>
            <a:t>Οι μαθητές/</a:t>
          </a:r>
          <a:r>
            <a:rPr lang="el-GR" sz="2400" kern="1200" dirty="0" err="1" smtClean="0">
              <a:solidFill>
                <a:schemeClr val="tx1"/>
              </a:solidFill>
              <a:latin typeface="+mn-lt"/>
              <a:ea typeface="+mn-ea"/>
              <a:cs typeface="+mn-cs"/>
            </a:rPr>
            <a:t>τριες</a:t>
          </a:r>
          <a:r>
            <a:rPr lang="el-GR" sz="2400" kern="1200" dirty="0" smtClean="0">
              <a:solidFill>
                <a:schemeClr val="tx1"/>
              </a:solidFill>
              <a:latin typeface="+mn-lt"/>
              <a:ea typeface="+mn-ea"/>
              <a:cs typeface="+mn-cs"/>
            </a:rPr>
            <a:t> μέσα από δραστηριότητες βιώνουν την έννοια,/το θέμα  όπως την /το αντιλαμβάνονται, σε διαφορετικές καταστάσεις, στη ζωή , στην κοινωνία, στον κόσμο</a:t>
          </a:r>
          <a:endParaRPr lang="el-GR" sz="1800" kern="1200" dirty="0"/>
        </a:p>
      </dsp:txBody>
      <dsp:txXfrm rot="5400000">
        <a:off x="4428246" y="-2167256"/>
        <a:ext cx="1275339" cy="7797144"/>
      </dsp:txXfrm>
    </dsp:sp>
    <dsp:sp modelId="{F8C80D56-05EB-4DBA-829D-95A2C726EB88}">
      <dsp:nvSpPr>
        <dsp:cNvPr id="0" name=""/>
        <dsp:cNvSpPr/>
      </dsp:nvSpPr>
      <dsp:spPr>
        <a:xfrm>
          <a:off x="665" y="1174762"/>
          <a:ext cx="1162908" cy="11928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Εφαρμόζοντας</a:t>
          </a:r>
          <a:endParaRPr lang="el-GR" sz="2000" kern="1200" dirty="0"/>
        </a:p>
      </dsp:txBody>
      <dsp:txXfrm>
        <a:off x="665" y="1174762"/>
        <a:ext cx="1162908" cy="1192820"/>
      </dsp:txXfrm>
    </dsp:sp>
    <dsp:sp modelId="{7CEC8170-B748-4E19-BEE6-1FAFD5E55257}">
      <dsp:nvSpPr>
        <dsp:cNvPr id="0" name=""/>
        <dsp:cNvSpPr/>
      </dsp:nvSpPr>
      <dsp:spPr>
        <a:xfrm rot="5400000">
          <a:off x="4548135" y="-903054"/>
          <a:ext cx="1002907" cy="780798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solidFill>
                <a:schemeClr val="tx1"/>
              </a:solidFill>
              <a:latin typeface="+mn-lt"/>
              <a:ea typeface="+mn-ea"/>
              <a:cs typeface="+mn-cs"/>
            </a:rPr>
            <a:t>Οι μαθητές/</a:t>
          </a:r>
          <a:r>
            <a:rPr lang="el-GR" sz="2400" kern="1200" dirty="0" err="1" smtClean="0">
              <a:solidFill>
                <a:schemeClr val="tx1"/>
              </a:solidFill>
              <a:latin typeface="+mn-lt"/>
              <a:ea typeface="+mn-ea"/>
              <a:cs typeface="+mn-cs"/>
            </a:rPr>
            <a:t>τριες</a:t>
          </a:r>
          <a:r>
            <a:rPr lang="el-GR" sz="2400" kern="1200" dirty="0" smtClean="0">
              <a:solidFill>
                <a:schemeClr val="tx1"/>
              </a:solidFill>
              <a:latin typeface="+mn-lt"/>
              <a:ea typeface="+mn-ea"/>
              <a:cs typeface="+mn-cs"/>
            </a:rPr>
            <a:t> μέσα από ερευνητικές δραστηριότητες μελετούν θρησκευτικές εμπειρίες, με στόχο τη βαθύτερη κατανόηση της έννοιας/ του θέματος</a:t>
          </a:r>
          <a:endParaRPr lang="el-GR" sz="2400" kern="1200" dirty="0"/>
        </a:p>
      </dsp:txBody>
      <dsp:txXfrm rot="5400000">
        <a:off x="4548135" y="-903054"/>
        <a:ext cx="1002907" cy="7807982"/>
      </dsp:txXfrm>
    </dsp:sp>
    <dsp:sp modelId="{F870DE24-DE1E-4374-9831-474E868A6219}">
      <dsp:nvSpPr>
        <dsp:cNvPr id="0" name=""/>
        <dsp:cNvSpPr/>
      </dsp:nvSpPr>
      <dsp:spPr>
        <a:xfrm>
          <a:off x="665" y="2462669"/>
          <a:ext cx="1144933" cy="10765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err="1" smtClean="0"/>
            <a:t>Διερευ</a:t>
          </a:r>
          <a:endParaRPr lang="el-GR" sz="2000" kern="1200" dirty="0" smtClean="0"/>
        </a:p>
        <a:p>
          <a:pPr lvl="0" algn="ctr" defTabSz="889000">
            <a:lnSpc>
              <a:spcPct val="90000"/>
            </a:lnSpc>
            <a:spcBef>
              <a:spcPct val="0"/>
            </a:spcBef>
            <a:spcAft>
              <a:spcPct val="35000"/>
            </a:spcAft>
          </a:pPr>
          <a:r>
            <a:rPr lang="el-GR" sz="2000" kern="1200" dirty="0" err="1" smtClean="0"/>
            <a:t>νώντας</a:t>
          </a:r>
          <a:endParaRPr lang="el-GR" sz="2000" kern="1200" dirty="0"/>
        </a:p>
      </dsp:txBody>
      <dsp:txXfrm>
        <a:off x="665" y="2462669"/>
        <a:ext cx="1144933" cy="1076533"/>
      </dsp:txXfrm>
    </dsp:sp>
    <dsp:sp modelId="{EF9733F3-779B-470C-98EC-535ABD126B90}">
      <dsp:nvSpPr>
        <dsp:cNvPr id="0" name=""/>
        <dsp:cNvSpPr/>
      </dsp:nvSpPr>
      <dsp:spPr>
        <a:xfrm rot="5400000">
          <a:off x="4602687" y="209333"/>
          <a:ext cx="861226" cy="7843927"/>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solidFill>
                <a:schemeClr val="tx1"/>
              </a:solidFill>
              <a:latin typeface="+mn-lt"/>
              <a:ea typeface="+mn-ea"/>
              <a:cs typeface="+mn-cs"/>
            </a:rPr>
            <a:t>Οι μαθητές/</a:t>
          </a:r>
          <a:r>
            <a:rPr lang="el-GR" sz="2400" kern="1200" dirty="0" err="1" smtClean="0">
              <a:solidFill>
                <a:schemeClr val="tx1"/>
              </a:solidFill>
              <a:latin typeface="+mn-lt"/>
              <a:ea typeface="+mn-ea"/>
              <a:cs typeface="+mn-cs"/>
            </a:rPr>
            <a:t>τριες</a:t>
          </a:r>
          <a:r>
            <a:rPr lang="el-GR" sz="2400" kern="1200" dirty="0" smtClean="0">
              <a:solidFill>
                <a:schemeClr val="tx1"/>
              </a:solidFill>
              <a:latin typeface="+mn-lt"/>
              <a:ea typeface="+mn-ea"/>
              <a:cs typeface="+mn-cs"/>
            </a:rPr>
            <a:t> εφαρμόζουν την έννοια/ το θέμα σε μια συγκεκριμένη θρησκευτική κατάσταση</a:t>
          </a:r>
          <a:endParaRPr lang="el-GR" sz="2400" kern="1200" dirty="0"/>
        </a:p>
      </dsp:txBody>
      <dsp:txXfrm rot="5400000">
        <a:off x="4602687" y="209333"/>
        <a:ext cx="861226" cy="7843927"/>
      </dsp:txXfrm>
    </dsp:sp>
    <dsp:sp modelId="{FADB8763-4443-4AC1-AED9-0FB46C39967B}">
      <dsp:nvSpPr>
        <dsp:cNvPr id="0" name=""/>
        <dsp:cNvSpPr/>
      </dsp:nvSpPr>
      <dsp:spPr>
        <a:xfrm>
          <a:off x="665" y="3593029"/>
          <a:ext cx="1110672" cy="107653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kern="1200" dirty="0" err="1" smtClean="0"/>
            <a:t>Αναπλαισιώνο</a:t>
          </a:r>
          <a:endParaRPr lang="el-GR" sz="1800" kern="1200" dirty="0" smtClean="0"/>
        </a:p>
        <a:p>
          <a:pPr lvl="0" algn="ctr" defTabSz="800100">
            <a:lnSpc>
              <a:spcPct val="90000"/>
            </a:lnSpc>
            <a:spcBef>
              <a:spcPct val="0"/>
            </a:spcBef>
            <a:spcAft>
              <a:spcPct val="35000"/>
            </a:spcAft>
          </a:pPr>
          <a:r>
            <a:rPr lang="el-GR" sz="1800" kern="1200" dirty="0" err="1" smtClean="0"/>
            <a:t>ντας</a:t>
          </a:r>
          <a:endParaRPr lang="el-GR" sz="1800" kern="1200" dirty="0"/>
        </a:p>
      </dsp:txBody>
      <dsp:txXfrm>
        <a:off x="665" y="3593029"/>
        <a:ext cx="1110672" cy="1076533"/>
      </dsp:txXfrm>
    </dsp:sp>
    <dsp:sp modelId="{6F4AA7A5-308B-4E88-9F45-B60C1E8C69DE}">
      <dsp:nvSpPr>
        <dsp:cNvPr id="0" name=""/>
        <dsp:cNvSpPr/>
      </dsp:nvSpPr>
      <dsp:spPr>
        <a:xfrm rot="5400000">
          <a:off x="4402640" y="1484346"/>
          <a:ext cx="1322138" cy="7800225"/>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solidFill>
                <a:schemeClr val="tx1"/>
              </a:solidFill>
              <a:latin typeface="+mn-lt"/>
              <a:ea typeface="+mn-ea"/>
              <a:cs typeface="+mn-cs"/>
            </a:rPr>
            <a:t>Οι μαθητές/</a:t>
          </a:r>
          <a:r>
            <a:rPr lang="el-GR" sz="2400" kern="1200" dirty="0" err="1" smtClean="0">
              <a:solidFill>
                <a:schemeClr val="tx1"/>
              </a:solidFill>
              <a:latin typeface="+mn-lt"/>
              <a:ea typeface="+mn-ea"/>
              <a:cs typeface="+mn-cs"/>
            </a:rPr>
            <a:t>τριες</a:t>
          </a:r>
          <a:r>
            <a:rPr lang="el-GR" sz="2400" kern="1200" dirty="0" smtClean="0">
              <a:solidFill>
                <a:schemeClr val="tx1"/>
              </a:solidFill>
              <a:latin typeface="+mn-lt"/>
              <a:ea typeface="+mn-ea"/>
              <a:cs typeface="+mn-cs"/>
            </a:rPr>
            <a:t> μέσα από </a:t>
          </a:r>
          <a:r>
            <a:rPr lang="el-GR" sz="2400" kern="1200" dirty="0" err="1" smtClean="0">
              <a:solidFill>
                <a:schemeClr val="tx1"/>
              </a:solidFill>
              <a:latin typeface="+mn-lt"/>
              <a:ea typeface="+mn-ea"/>
              <a:cs typeface="+mn-cs"/>
            </a:rPr>
            <a:t>αναστοχαστικές</a:t>
          </a:r>
          <a:r>
            <a:rPr lang="el-GR" sz="2400" kern="1200" dirty="0" smtClean="0">
              <a:solidFill>
                <a:schemeClr val="tx1"/>
              </a:solidFill>
              <a:latin typeface="+mn-lt"/>
              <a:ea typeface="+mn-ea"/>
              <a:cs typeface="+mn-cs"/>
            </a:rPr>
            <a:t> δραστηριότητες προσδιορίζουν την αξία της έννοιας και του θρησκευτικού της νοήματος  για τους ίδιους προσωπικά και το περιβάλλον τους </a:t>
          </a:r>
          <a:endParaRPr lang="el-GR" sz="2400" kern="1200" dirty="0"/>
        </a:p>
      </dsp:txBody>
      <dsp:txXfrm rot="5400000">
        <a:off x="4402640" y="1484346"/>
        <a:ext cx="1322138" cy="7800225"/>
      </dsp:txXfrm>
    </dsp:sp>
    <dsp:sp modelId="{935AE753-11F9-4293-B26C-E8DFE2E9D7F2}">
      <dsp:nvSpPr>
        <dsp:cNvPr id="0" name=""/>
        <dsp:cNvSpPr/>
      </dsp:nvSpPr>
      <dsp:spPr>
        <a:xfrm>
          <a:off x="665" y="4757809"/>
          <a:ext cx="1162932" cy="12533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err="1" smtClean="0"/>
            <a:t>Αξιολο</a:t>
          </a:r>
          <a:endParaRPr lang="el-GR" sz="2000" kern="1200" dirty="0" smtClean="0"/>
        </a:p>
        <a:p>
          <a:pPr lvl="0" algn="ctr" defTabSz="889000">
            <a:lnSpc>
              <a:spcPct val="90000"/>
            </a:lnSpc>
            <a:spcBef>
              <a:spcPct val="0"/>
            </a:spcBef>
            <a:spcAft>
              <a:spcPct val="35000"/>
            </a:spcAft>
          </a:pPr>
          <a:r>
            <a:rPr lang="el-GR" sz="2000" kern="1200" dirty="0" err="1" smtClean="0"/>
            <a:t>γώντας</a:t>
          </a:r>
          <a:endParaRPr lang="el-GR" sz="2000" kern="1200" dirty="0"/>
        </a:p>
      </dsp:txBody>
      <dsp:txXfrm>
        <a:off x="665" y="4757809"/>
        <a:ext cx="1162932" cy="12533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55AAC-2BE9-4456-BBC0-F4128317EB4D}" type="datetimeFigureOut">
              <a:rPr lang="el-GR" smtClean="0"/>
              <a:pPr/>
              <a:t>7/9/2017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3FA7F-5CEC-4630-81A8-10866B6FBC2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33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Οι στόχοι και η εισαγωγή </a:t>
            </a:r>
          </a:p>
          <a:p>
            <a:pPr eaLnBrk="1" hangingPunct="1">
              <a:spcBef>
                <a:spcPct val="0"/>
              </a:spcBef>
            </a:pPr>
            <a:r>
              <a:rPr lang="el-GR" smtClean="0"/>
              <a:t>Διάρκεια 3 λεπτά</a:t>
            </a:r>
          </a:p>
        </p:txBody>
      </p:sp>
      <p:sp>
        <p:nvSpPr>
          <p:cNvPr id="1741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7826F5-09C9-4A1C-9CCE-47E236E832BE}" type="slidenum">
              <a:rPr lang="el-GR" smtClean="0"/>
              <a:pPr fontAlgn="base">
                <a:spcBef>
                  <a:spcPct val="0"/>
                </a:spcBef>
                <a:spcAft>
                  <a:spcPct val="0"/>
                </a:spcAft>
                <a:defRPr/>
              </a:pPr>
              <a:t>2</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normAutofit lnSpcReduction="10000"/>
          </a:bodyPr>
          <a:lstStyle/>
          <a:p>
            <a:pPr eaLnBrk="1" fontAlgn="auto" hangingPunct="1">
              <a:spcBef>
                <a:spcPts val="0"/>
              </a:spcBef>
              <a:spcAft>
                <a:spcPts val="0"/>
              </a:spcAft>
              <a:defRPr/>
            </a:pPr>
            <a:r>
              <a:rPr lang="el-GR" dirty="0" smtClean="0"/>
              <a:t>Η μέθοδος αυτή στηρίζεται στη θεωρία και έρευνα των </a:t>
            </a:r>
            <a:r>
              <a:rPr lang="en-US" dirty="0" smtClean="0"/>
              <a:t>Mary Kalantzis &amp; Bill Cope </a:t>
            </a:r>
            <a:r>
              <a:rPr lang="el-GR" dirty="0" smtClean="0"/>
              <a:t>για τη Νέα Μάθηση (</a:t>
            </a:r>
            <a:r>
              <a:rPr lang="en-US" dirty="0" smtClean="0"/>
              <a:t>New Learning)</a:t>
            </a:r>
          </a:p>
          <a:p>
            <a:pPr eaLnBrk="1" fontAlgn="auto" hangingPunct="1">
              <a:spcBef>
                <a:spcPts val="0"/>
              </a:spcBef>
              <a:spcAft>
                <a:spcPts val="0"/>
              </a:spcAft>
              <a:defRPr/>
            </a:pPr>
            <a:r>
              <a:rPr lang="el-GR" dirty="0" smtClean="0"/>
              <a:t>α) </a:t>
            </a:r>
            <a:r>
              <a:rPr lang="el-GR" b="1" dirty="0" smtClean="0"/>
              <a:t>Βιώνοντας</a:t>
            </a:r>
            <a:r>
              <a:rPr lang="el-GR" dirty="0" smtClean="0"/>
              <a:t>: Οι μαθητές καλούνται μέσα από τις δραστηριότητες να αναβιώσουν κάτι που έχει σχέση με την εμπειρία τους, κάτι που ήδη ξέρουν.</a:t>
            </a:r>
          </a:p>
          <a:p>
            <a:pPr eaLnBrk="1" fontAlgn="auto" hangingPunct="1">
              <a:spcBef>
                <a:spcPts val="0"/>
              </a:spcBef>
              <a:spcAft>
                <a:spcPts val="0"/>
              </a:spcAft>
              <a:defRPr/>
            </a:pPr>
            <a:r>
              <a:rPr lang="el-GR" dirty="0" smtClean="0"/>
              <a:t>β) </a:t>
            </a:r>
            <a:r>
              <a:rPr lang="el-GR" b="1" dirty="0" err="1" smtClean="0"/>
              <a:t>Νοηματοδοτώντας</a:t>
            </a:r>
            <a:r>
              <a:rPr lang="el-GR" dirty="0" smtClean="0"/>
              <a:t>: Σε αυτό το βήμα οι μαθητές συνδέουν την εμπειρία τους με τον </a:t>
            </a:r>
            <a:r>
              <a:rPr lang="el-GR" b="1" dirty="0" smtClean="0"/>
              <a:t>θρησκευτικό χαρακτήρα</a:t>
            </a:r>
            <a:r>
              <a:rPr lang="el-GR" dirty="0" smtClean="0"/>
              <a:t> της έννοιας που μελετούν. Μαθαίνουν το νόημα των εννοιών, ορισμούς, γεγονότα που </a:t>
            </a:r>
            <a:r>
              <a:rPr lang="el-GR" b="1" dirty="0" smtClean="0"/>
              <a:t>προσδίδουν στην έννοια θρησκευτική χροιά και περιεχόμενο</a:t>
            </a:r>
            <a:r>
              <a:rPr lang="el-GR" dirty="0" smtClean="0"/>
              <a:t>. Σε αυτήν τη φάση, όμως, προσφέρεται απλώς μια πρώτη γνωριμία και όχι βαθύτερη ανάλυση της  νέας γνώσης (αυτό θα γίνει αργότερα). Ζητούμενο είναι να ανακαλύψουν οι μαθητές ότι το βίωμα του προηγούμενου βήματος σχετίζεται με τη νέα γνώση και αυτή τελικά με την ίδια τους τη ζωή.</a:t>
            </a:r>
          </a:p>
          <a:p>
            <a:pPr eaLnBrk="1" fontAlgn="auto" hangingPunct="1">
              <a:spcBef>
                <a:spcPts val="0"/>
              </a:spcBef>
              <a:spcAft>
                <a:spcPts val="0"/>
              </a:spcAft>
              <a:defRPr/>
            </a:pPr>
            <a:r>
              <a:rPr lang="el-GR" dirty="0" smtClean="0"/>
              <a:t>γ) </a:t>
            </a:r>
            <a:r>
              <a:rPr lang="el-GR" b="1" dirty="0" smtClean="0"/>
              <a:t>Αναλύοντας</a:t>
            </a:r>
            <a:r>
              <a:rPr lang="el-GR" dirty="0" smtClean="0"/>
              <a:t>: Σε αυτό το βήμα </a:t>
            </a:r>
            <a:r>
              <a:rPr lang="el-GR" b="1" dirty="0" smtClean="0"/>
              <a:t>αναλύεται σε βάθος το θρησκευτικό περιεχόμενο της έννοιας</a:t>
            </a:r>
            <a:r>
              <a:rPr lang="el-GR" dirty="0" smtClean="0"/>
              <a:t> από τους μαθητές και αξιολογείται.  Στα δύο προηγούμενα βήματα οι μαθητές έχουν ζήσει την εμπειρία της έννοιας  στη ζωή και στη θρησκεία και έχουν κατακτήσει όρους και έννοιες χρήσιμες για να κατακτήσουν τη νέα γνώση. Τώρα οι μαθητές καλούνται να αντιληφθούν τον σκοπό, τον ρόλο, και τη λειτουργία της έννοιας αυτής, και να εκφράσουν τη γνώμη τους, να βρουν ομοιότητες και διαφορές, να διαμορφώσουν προσωπική άποψη και να σταθούν κριτικά απέναντι σ’ αυτήν. </a:t>
            </a:r>
          </a:p>
          <a:p>
            <a:pPr eaLnBrk="1" fontAlgn="auto" hangingPunct="1">
              <a:spcBef>
                <a:spcPts val="0"/>
              </a:spcBef>
              <a:spcAft>
                <a:spcPts val="0"/>
              </a:spcAft>
              <a:defRPr/>
            </a:pPr>
            <a:r>
              <a:rPr lang="el-GR" dirty="0" smtClean="0"/>
              <a:t>δ) </a:t>
            </a:r>
            <a:r>
              <a:rPr lang="el-GR" b="1" dirty="0" smtClean="0"/>
              <a:t>Εφαρμόζοντας</a:t>
            </a:r>
            <a:r>
              <a:rPr lang="el-GR" dirty="0" smtClean="0"/>
              <a:t>: Σε αυτό το βήμα τα παιδιά καλούνται να συνδέσουν όσα έμαθαν στα προηγούμενα στάδια του μαθήματος με το σήμερα, με τις καταστάσεις της ζωής τους και να τα εφαρμόσουν όσο αυτό είναι δυνατό. Επιχειρούν να εφαρμόσουν σε παρόμοια ή δυσκολότερη συνθήκη όσα έμαθαν στα προηγούμενα στάδια. </a:t>
            </a:r>
          </a:p>
          <a:p>
            <a:pPr eaLnBrk="1" fontAlgn="auto" hangingPunct="1">
              <a:spcBef>
                <a:spcPts val="0"/>
              </a:spcBef>
              <a:spcAft>
                <a:spcPts val="0"/>
              </a:spcAft>
              <a:defRPr/>
            </a:pPr>
            <a:endParaRPr lang="el-GR" dirty="0" smtClean="0"/>
          </a:p>
          <a:p>
            <a:pPr eaLnBrk="1" fontAlgn="auto" hangingPunct="1">
              <a:spcBef>
                <a:spcPts val="0"/>
              </a:spcBef>
              <a:spcAft>
                <a:spcPts val="0"/>
              </a:spcAft>
              <a:defRPr/>
            </a:pPr>
            <a:r>
              <a:rPr lang="el-GR" dirty="0" smtClean="0"/>
              <a:t>Διάρκεια 12 λεπτά</a:t>
            </a:r>
            <a:endParaRPr lang="el-GR" dirty="0"/>
          </a:p>
        </p:txBody>
      </p:sp>
      <p:sp>
        <p:nvSpPr>
          <p:cNvPr id="184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626B52-2903-4CB7-B712-C9E2ECBA5069}"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4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Σύντομη ανακεφαλαίωση των σταδίων</a:t>
            </a:r>
          </a:p>
          <a:p>
            <a:pPr eaLnBrk="1" hangingPunct="1">
              <a:spcBef>
                <a:spcPct val="0"/>
              </a:spcBef>
            </a:pPr>
            <a:r>
              <a:rPr lang="el-GR" smtClean="0"/>
              <a:t>Διάρκεια 2 λεπτά</a:t>
            </a:r>
          </a:p>
          <a:p>
            <a:pPr eaLnBrk="1" hangingPunct="1">
              <a:spcBef>
                <a:spcPct val="0"/>
              </a:spcBef>
            </a:pPr>
            <a:endParaRPr lang="el-GR" smtClean="0"/>
          </a:p>
        </p:txBody>
      </p:sp>
      <p:sp>
        <p:nvSpPr>
          <p:cNvPr id="2150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5D0255-25A1-482E-A84F-3495D273A421}"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096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40964" name="3 - Θέση αριθμού διαφάνειας"/>
          <p:cNvSpPr>
            <a:spLocks noGrp="1"/>
          </p:cNvSpPr>
          <p:nvPr>
            <p:ph type="sldNum" sz="quarter" idx="5"/>
          </p:nvPr>
        </p:nvSpPr>
        <p:spPr bwMode="auto">
          <a:noFill/>
          <a:ln>
            <a:miter lim="800000"/>
            <a:headEnd/>
            <a:tailEnd/>
          </a:ln>
        </p:spPr>
        <p:txBody>
          <a:bodyPr/>
          <a:lstStyle/>
          <a:p>
            <a:fld id="{4FBF7EF5-788A-4AF9-8F2C-45F2AB89E1CC}" type="slidenum">
              <a:rPr lang="el-GR" altLang="el-GR" smtClean="0"/>
              <a:pPr/>
              <a:t>16</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A20CE36-3DB7-4E82-9F57-B8DE338ED7B4}" type="datetimeFigureOut">
              <a:rPr lang="el-GR" smtClean="0"/>
              <a:pPr/>
              <a:t>7/9/2017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BD9499-E2BB-4EA9-BDE3-8B883E6C230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A20CE36-3DB7-4E82-9F57-B8DE338ED7B4}" type="datetimeFigureOut">
              <a:rPr lang="el-GR" smtClean="0"/>
              <a:pPr/>
              <a:t>7/9/2017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BD9499-E2BB-4EA9-BDE3-8B883E6C230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A20CE36-3DB7-4E82-9F57-B8DE338ED7B4}" type="datetimeFigureOut">
              <a:rPr lang="el-GR" smtClean="0"/>
              <a:pPr/>
              <a:t>7/9/2017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BD9499-E2BB-4EA9-BDE3-8B883E6C2305}"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457200" y="6245225"/>
            <a:ext cx="2133600" cy="476250"/>
          </a:xfrm>
        </p:spPr>
        <p:txBody>
          <a:bodyPr/>
          <a:lstStyle>
            <a:lvl1pPr>
              <a:defRPr/>
            </a:lvl1pPr>
          </a:lstStyle>
          <a:p>
            <a:pPr>
              <a:defRPr/>
            </a:pPr>
            <a:fld id="{4842DBCD-B3CF-40AD-BEE6-494E25CCB40C}" type="datetime1">
              <a:rPr lang="el-GR"/>
              <a:pPr>
                <a:defRPr/>
              </a:pPr>
              <a:t>7/9/2017</a:t>
            </a:fld>
            <a:endParaRPr lang="el-GR"/>
          </a:p>
        </p:txBody>
      </p:sp>
      <p:sp>
        <p:nvSpPr>
          <p:cNvPr id="4" name="3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5" name="4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8B41EA63-75E2-420A-8B58-46C6C220053A}" type="slidenum">
              <a:rPr lang="el-GR" altLang="el-GR"/>
              <a:pPr>
                <a:defRPr/>
              </a:pPr>
              <a:t>‹#›</a:t>
            </a:fld>
            <a:endParaRPr lang="el-GR"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A20CE36-3DB7-4E82-9F57-B8DE338ED7B4}" type="datetimeFigureOut">
              <a:rPr lang="el-GR" smtClean="0"/>
              <a:pPr/>
              <a:t>7/9/2017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BD9499-E2BB-4EA9-BDE3-8B883E6C230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A20CE36-3DB7-4E82-9F57-B8DE338ED7B4}" type="datetimeFigureOut">
              <a:rPr lang="el-GR" smtClean="0"/>
              <a:pPr/>
              <a:t>7/9/2017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BD9499-E2BB-4EA9-BDE3-8B883E6C230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A20CE36-3DB7-4E82-9F57-B8DE338ED7B4}" type="datetimeFigureOut">
              <a:rPr lang="el-GR" smtClean="0"/>
              <a:pPr/>
              <a:t>7/9/2017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4BD9499-E2BB-4EA9-BDE3-8B883E6C230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A20CE36-3DB7-4E82-9F57-B8DE338ED7B4}" type="datetimeFigureOut">
              <a:rPr lang="el-GR" smtClean="0"/>
              <a:pPr/>
              <a:t>7/9/2017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4BD9499-E2BB-4EA9-BDE3-8B883E6C230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A20CE36-3DB7-4E82-9F57-B8DE338ED7B4}" type="datetimeFigureOut">
              <a:rPr lang="el-GR" smtClean="0"/>
              <a:pPr/>
              <a:t>7/9/2017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4BD9499-E2BB-4EA9-BDE3-8B883E6C230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A20CE36-3DB7-4E82-9F57-B8DE338ED7B4}" type="datetimeFigureOut">
              <a:rPr lang="el-GR" smtClean="0"/>
              <a:pPr/>
              <a:t>7/9/2017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4BD9499-E2BB-4EA9-BDE3-8B883E6C230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A20CE36-3DB7-4E82-9F57-B8DE338ED7B4}" type="datetimeFigureOut">
              <a:rPr lang="el-GR" smtClean="0"/>
              <a:pPr/>
              <a:t>7/9/2017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4BD9499-E2BB-4EA9-BDE3-8B883E6C230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A20CE36-3DB7-4E82-9F57-B8DE338ED7B4}" type="datetimeFigureOut">
              <a:rPr lang="el-GR" smtClean="0"/>
              <a:pPr/>
              <a:t>7/9/2017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4BD9499-E2BB-4EA9-BDE3-8B883E6C230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0CE36-3DB7-4E82-9F57-B8DE338ED7B4}" type="datetimeFigureOut">
              <a:rPr lang="el-GR" smtClean="0"/>
              <a:pPr/>
              <a:t>7/9/2017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D9499-E2BB-4EA9-BDE3-8B883E6C230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ΘΡΗΣΚΕΥΤΙΚΑ</a:t>
            </a:r>
            <a:endParaRPr lang="el-GR" dirty="0"/>
          </a:p>
        </p:txBody>
      </p:sp>
      <p:sp>
        <p:nvSpPr>
          <p:cNvPr id="3" name="2 - Υπότιτλος"/>
          <p:cNvSpPr>
            <a:spLocks noGrp="1"/>
          </p:cNvSpPr>
          <p:nvPr>
            <p:ph type="subTitle" idx="1"/>
          </p:nvPr>
        </p:nvSpPr>
        <p:spPr/>
        <p:txBody>
          <a:bodyPr/>
          <a:lstStyle/>
          <a:p>
            <a:r>
              <a:rPr lang="el-GR" dirty="0" smtClean="0"/>
              <a:t>ΚΟΠΤΣΗΣ</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l-GR" smtClean="0"/>
              <a:t>Τι αξιολογούμε</a:t>
            </a:r>
          </a:p>
        </p:txBody>
      </p:sp>
      <p:sp>
        <p:nvSpPr>
          <p:cNvPr id="12291" name="2 - Θέση περιεχομένου"/>
          <p:cNvSpPr>
            <a:spLocks noGrp="1"/>
          </p:cNvSpPr>
          <p:nvPr>
            <p:ph idx="1"/>
          </p:nvPr>
        </p:nvSpPr>
        <p:spPr/>
        <p:txBody>
          <a:bodyPr/>
          <a:lstStyle/>
          <a:p>
            <a:pPr eaLnBrk="1" hangingPunct="1">
              <a:buFont typeface="Wingdings" pitchFamily="2" charset="2"/>
              <a:buChar char="Ø"/>
            </a:pPr>
            <a:r>
              <a:rPr lang="el-GR" altLang="el-GR" b="1" smtClean="0"/>
              <a:t>ακαδημαϊκές του επιδόσεις</a:t>
            </a:r>
          </a:p>
          <a:p>
            <a:pPr eaLnBrk="1" hangingPunct="1">
              <a:buFont typeface="Wingdings" pitchFamily="2" charset="2"/>
              <a:buChar char="Ø"/>
            </a:pPr>
            <a:r>
              <a:rPr lang="el-GR" altLang="el-GR" b="1" smtClean="0"/>
              <a:t>προσπάθεια που καταβάλλει</a:t>
            </a:r>
          </a:p>
          <a:p>
            <a:pPr eaLnBrk="1" hangingPunct="1">
              <a:buFont typeface="Wingdings" pitchFamily="2" charset="2"/>
              <a:buChar char="Ø"/>
            </a:pPr>
            <a:r>
              <a:rPr lang="el-GR" altLang="el-GR" b="1" smtClean="0"/>
              <a:t>συμμετοχή του</a:t>
            </a:r>
          </a:p>
          <a:p>
            <a:pPr eaLnBrk="1" hangingPunct="1">
              <a:buFont typeface="Wingdings" pitchFamily="2" charset="2"/>
              <a:buChar char="Ø"/>
            </a:pPr>
            <a:r>
              <a:rPr lang="el-GR" altLang="el-GR" b="1" smtClean="0"/>
              <a:t>ικανότητα εφαρμογής των γνώσεών του στην καθημερινή ζωή</a:t>
            </a:r>
          </a:p>
          <a:p>
            <a:pPr eaLnBrk="1" hangingPunct="1">
              <a:buFont typeface="Wingdings" pitchFamily="2" charset="2"/>
              <a:buChar char="Ø"/>
            </a:pPr>
            <a:r>
              <a:rPr lang="el-GR" altLang="el-GR" b="1" smtClean="0"/>
              <a:t>αποτελέσματα της επίδοσής του στα κριτήρια αξιολόγησης</a:t>
            </a:r>
          </a:p>
          <a:p>
            <a:pPr eaLnBrk="1" hangingPunct="1">
              <a:buFont typeface="Wingdings" pitchFamily="2" charset="2"/>
              <a:buChar char="Ø"/>
            </a:pPr>
            <a:r>
              <a:rPr lang="el-GR" altLang="el-GR" b="1" smtClean="0"/>
              <a:t>Από τις σχολικές και κατ’οίκον εργασίες</a:t>
            </a:r>
          </a:p>
          <a:p>
            <a:endParaRPr lang="el-GR"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l-GR" smtClean="0"/>
              <a:t>Παραδοσιακές τεχνικές</a:t>
            </a:r>
          </a:p>
        </p:txBody>
      </p:sp>
      <p:sp>
        <p:nvSpPr>
          <p:cNvPr id="13315" name="2 - Θέση περιεχομένου"/>
          <p:cNvSpPr>
            <a:spLocks noGrp="1"/>
          </p:cNvSpPr>
          <p:nvPr>
            <p:ph idx="1"/>
          </p:nvPr>
        </p:nvSpPr>
        <p:spPr/>
        <p:txBody>
          <a:bodyPr/>
          <a:lstStyle/>
          <a:p>
            <a:pPr eaLnBrk="1" hangingPunct="1">
              <a:buFont typeface="Wingdings" pitchFamily="2" charset="2"/>
              <a:buChar char="v"/>
            </a:pPr>
            <a:r>
              <a:rPr lang="el-GR" altLang="el-GR" b="1" smtClean="0"/>
              <a:t>γραπτές ή προφορικές εξετάσεις</a:t>
            </a:r>
          </a:p>
          <a:p>
            <a:pPr eaLnBrk="1" hangingPunct="1">
              <a:buFont typeface="Wingdings" pitchFamily="2" charset="2"/>
              <a:buChar char="v"/>
            </a:pPr>
            <a:r>
              <a:rPr lang="el-GR" altLang="el-GR" b="1" smtClean="0"/>
              <a:t> ερωτήσεις ελεύθερης ανάπτυξης ή   ανάπτυξης απόψεων</a:t>
            </a:r>
          </a:p>
          <a:p>
            <a:pPr eaLnBrk="1" hangingPunct="1">
              <a:buFont typeface="Wingdings" pitchFamily="2" charset="2"/>
              <a:buChar char="v"/>
            </a:pPr>
            <a:r>
              <a:rPr lang="el-GR" altLang="el-GR" b="1" smtClean="0"/>
              <a:t> ερωτήσεις απομνημόνευσης </a:t>
            </a:r>
          </a:p>
          <a:p>
            <a:endParaRPr lang="el-GR"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r>
              <a:rPr lang="el-GR" smtClean="0"/>
              <a:t>Εναλλακτικές τεχνικές</a:t>
            </a:r>
          </a:p>
        </p:txBody>
      </p:sp>
      <p:sp>
        <p:nvSpPr>
          <p:cNvPr id="14339" name="2 - Θέση περιεχομένου"/>
          <p:cNvSpPr>
            <a:spLocks noGrp="1"/>
          </p:cNvSpPr>
          <p:nvPr>
            <p:ph idx="1"/>
          </p:nvPr>
        </p:nvSpPr>
        <p:spPr/>
        <p:txBody>
          <a:bodyPr>
            <a:normAutofit fontScale="92500" lnSpcReduction="10000"/>
          </a:bodyPr>
          <a:lstStyle/>
          <a:p>
            <a:pPr eaLnBrk="1" hangingPunct="1"/>
            <a:r>
              <a:rPr lang="el-GR" altLang="el-GR" b="1" smtClean="0"/>
              <a:t>ο ημιδομημένος  δυναμικός διάλογος </a:t>
            </a:r>
          </a:p>
          <a:p>
            <a:pPr eaLnBrk="1" hangingPunct="1"/>
            <a:r>
              <a:rPr lang="el-GR" altLang="el-GR" b="1" smtClean="0"/>
              <a:t>οι συνθετικές δημιουργικές-διερευνητικές εργασίες (</a:t>
            </a:r>
            <a:r>
              <a:rPr lang="en-US" altLang="el-GR" b="1" smtClean="0"/>
              <a:t>projects</a:t>
            </a:r>
            <a:r>
              <a:rPr lang="el-GR" altLang="el-GR" b="1" smtClean="0"/>
              <a:t>),</a:t>
            </a:r>
          </a:p>
          <a:p>
            <a:pPr eaLnBrk="1" hangingPunct="1"/>
            <a:r>
              <a:rPr lang="el-GR" altLang="el-GR" b="1" smtClean="0"/>
              <a:t>η συστηματική παρατήρηση, </a:t>
            </a:r>
          </a:p>
          <a:p>
            <a:pPr eaLnBrk="1" hangingPunct="1"/>
            <a:r>
              <a:rPr lang="el-GR" altLang="el-GR" b="1" smtClean="0"/>
              <a:t>το ατομικό δελτίο (</a:t>
            </a:r>
            <a:r>
              <a:rPr lang="en-US" altLang="el-GR" b="1" smtClean="0"/>
              <a:t>portfolio</a:t>
            </a:r>
            <a:r>
              <a:rPr lang="el-GR" altLang="el-GR" b="1" smtClean="0"/>
              <a:t>), </a:t>
            </a:r>
          </a:p>
          <a:p>
            <a:pPr eaLnBrk="1" hangingPunct="1"/>
            <a:r>
              <a:rPr lang="el-GR" altLang="el-GR" b="1" smtClean="0"/>
              <a:t>η αυτοαξιολόγηση  των μαθητών, </a:t>
            </a:r>
          </a:p>
          <a:p>
            <a:pPr eaLnBrk="1" hangingPunct="1"/>
            <a:r>
              <a:rPr lang="el-GR" altLang="el-GR" b="1" smtClean="0"/>
              <a:t>η αξιολόγηση από τους συμμαθητές </a:t>
            </a:r>
          </a:p>
          <a:p>
            <a:pPr eaLnBrk="1" hangingPunct="1"/>
            <a:r>
              <a:rPr lang="el-GR" altLang="el-GR" b="1" smtClean="0"/>
              <a:t>ο συνδυασμός διαφορετικών τεχνικών (π.χ. τεστ και προφορική εξέταση).</a:t>
            </a:r>
            <a:endParaRPr lang="el-GR"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normAutofit fontScale="90000"/>
          </a:bodyPr>
          <a:lstStyle/>
          <a:p>
            <a:r>
              <a:rPr lang="el-GR" altLang="el-GR" b="1" u="sng" smtClean="0"/>
              <a:t>Ποιοτικά χαρακτηριστικά αξιολόγησης</a:t>
            </a:r>
            <a:endParaRPr lang="el-GR" smtClean="0"/>
          </a:p>
        </p:txBody>
      </p:sp>
      <p:sp>
        <p:nvSpPr>
          <p:cNvPr id="11267" name="2 - Θέση περιεχομένου"/>
          <p:cNvSpPr>
            <a:spLocks noGrp="1"/>
          </p:cNvSpPr>
          <p:nvPr>
            <p:ph idx="1"/>
          </p:nvPr>
        </p:nvSpPr>
        <p:spPr/>
        <p:txBody>
          <a:bodyPr>
            <a:normAutofit lnSpcReduction="10000"/>
          </a:bodyPr>
          <a:lstStyle/>
          <a:p>
            <a:pPr eaLnBrk="1" hangingPunct="1">
              <a:buFont typeface="Wingdings" pitchFamily="2" charset="2"/>
              <a:buChar char="v"/>
            </a:pPr>
            <a:r>
              <a:rPr lang="el-GR" altLang="el-GR" b="1" smtClean="0"/>
              <a:t>Συνεργατικότητα</a:t>
            </a:r>
          </a:p>
          <a:p>
            <a:pPr eaLnBrk="1" hangingPunct="1">
              <a:buFont typeface="Wingdings" pitchFamily="2" charset="2"/>
              <a:buChar char="v"/>
            </a:pPr>
            <a:r>
              <a:rPr lang="el-GR" altLang="el-GR" b="1" smtClean="0"/>
              <a:t>Προσπάθεια</a:t>
            </a:r>
          </a:p>
          <a:p>
            <a:pPr eaLnBrk="1" hangingPunct="1">
              <a:buFont typeface="Wingdings" pitchFamily="2" charset="2"/>
              <a:buChar char="v"/>
            </a:pPr>
            <a:r>
              <a:rPr lang="el-GR" altLang="el-GR" b="1" smtClean="0"/>
              <a:t>Ενδιαφέρον</a:t>
            </a:r>
          </a:p>
          <a:p>
            <a:pPr eaLnBrk="1" hangingPunct="1">
              <a:buFont typeface="Wingdings" pitchFamily="2" charset="2"/>
              <a:buChar char="v"/>
            </a:pPr>
            <a:r>
              <a:rPr lang="el-GR" altLang="el-GR" b="1" smtClean="0"/>
              <a:t>Πρωτοβουλίες</a:t>
            </a:r>
          </a:p>
          <a:p>
            <a:pPr eaLnBrk="1" hangingPunct="1">
              <a:buFont typeface="Wingdings" pitchFamily="2" charset="2"/>
              <a:buChar char="v"/>
            </a:pPr>
            <a:r>
              <a:rPr lang="el-GR" altLang="el-GR" b="1" smtClean="0"/>
              <a:t>Δημιουργικότητα</a:t>
            </a:r>
          </a:p>
          <a:p>
            <a:pPr eaLnBrk="1" hangingPunct="1">
              <a:buFont typeface="Wingdings" pitchFamily="2" charset="2"/>
              <a:buChar char="v"/>
            </a:pPr>
            <a:r>
              <a:rPr lang="el-GR" altLang="el-GR" b="1" smtClean="0"/>
              <a:t>Σεβασμό κανόνων</a:t>
            </a:r>
          </a:p>
          <a:p>
            <a:pPr eaLnBrk="1" hangingPunct="1">
              <a:buFont typeface="Wingdings" pitchFamily="2" charset="2"/>
              <a:buChar char="v"/>
            </a:pPr>
            <a:r>
              <a:rPr lang="el-GR" altLang="el-GR" b="1" smtClean="0"/>
              <a:t>Συνολική παρουσία &amp;συμπεριφορά στην τάξη</a:t>
            </a:r>
          </a:p>
          <a:p>
            <a:endParaRPr lang="el-G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 Θέση περιεχομένου"/>
          <p:cNvSpPr>
            <a:spLocks noGrp="1"/>
          </p:cNvSpPr>
          <p:nvPr>
            <p:ph idx="1"/>
          </p:nvPr>
        </p:nvSpPr>
        <p:spPr>
          <a:xfrm>
            <a:off x="457200" y="1700213"/>
            <a:ext cx="8229600" cy="4395787"/>
          </a:xfrm>
        </p:spPr>
        <p:txBody>
          <a:bodyPr>
            <a:normAutofit/>
          </a:bodyPr>
          <a:lstStyle/>
          <a:p>
            <a:pPr marL="274320" indent="-274320" algn="ctr" eaLnBrk="1" fontAlgn="auto" hangingPunct="1">
              <a:spcAft>
                <a:spcPts val="0"/>
              </a:spcAft>
              <a:buFont typeface="Arial" pitchFamily="34" charset="0"/>
              <a:buNone/>
              <a:defRPr/>
            </a:pPr>
            <a:r>
              <a:rPr lang="el-GR" dirty="0" smtClean="0">
                <a:latin typeface="Palatino Linotype" pitchFamily="18" charset="0"/>
              </a:rPr>
              <a:t>Διδασκαλία μέσω της τέχνης  ή </a:t>
            </a:r>
            <a:r>
              <a:rPr lang="el-GR" b="1" dirty="0" smtClean="0">
                <a:solidFill>
                  <a:srgbClr val="B2F0F0"/>
                </a:solidFill>
                <a:effectLst>
                  <a:outerShdw blurRad="38100" dist="38100" dir="2700000" algn="tl">
                    <a:srgbClr val="000000">
                      <a:alpha val="43137"/>
                    </a:srgbClr>
                  </a:outerShdw>
                </a:effectLst>
                <a:latin typeface="Palatino Linotype" pitchFamily="18" charset="0"/>
              </a:rPr>
              <a:t>αλλιώς έντεχνη συλλογιστική </a:t>
            </a:r>
          </a:p>
          <a:p>
            <a:pPr marL="274320" indent="-274320" eaLnBrk="1" fontAlgn="auto" hangingPunct="1">
              <a:spcAft>
                <a:spcPts val="0"/>
              </a:spcAft>
              <a:buFont typeface="Wingdings 2"/>
              <a:buChar char=""/>
              <a:defRPr/>
            </a:pPr>
            <a:endParaRPr lang="el-GR" dirty="0" smtClean="0"/>
          </a:p>
          <a:p>
            <a:pPr marL="274320" indent="-274320" eaLnBrk="1" fontAlgn="auto" hangingPunct="1">
              <a:spcAft>
                <a:spcPts val="0"/>
              </a:spcAft>
              <a:buFont typeface="Arial" pitchFamily="34" charset="0"/>
              <a:buNone/>
              <a:defRPr/>
            </a:pPr>
            <a:endParaRPr lang="el-GR" dirty="0" smtClean="0"/>
          </a:p>
          <a:p>
            <a:pPr marL="274320" indent="-274320" algn="just" eaLnBrk="1" fontAlgn="auto" hangingPunct="1">
              <a:spcAft>
                <a:spcPts val="0"/>
              </a:spcAft>
              <a:buFont typeface="Arial" pitchFamily="34" charset="0"/>
              <a:buNone/>
              <a:defRPr/>
            </a:pPr>
            <a:r>
              <a:rPr lang="el-GR" dirty="0" smtClean="0"/>
              <a:t>   </a:t>
            </a:r>
            <a:r>
              <a:rPr lang="el-GR" dirty="0" smtClean="0">
                <a:latin typeface="Palatino Linotype" pitchFamily="18" charset="0"/>
              </a:rPr>
              <a:t>Αναπτύχθηκε από το </a:t>
            </a:r>
            <a:r>
              <a:rPr lang="en-US" dirty="0" smtClean="0">
                <a:latin typeface="Palatino Linotype" pitchFamily="18" charset="0"/>
              </a:rPr>
              <a:t>Harvard Project Zero </a:t>
            </a:r>
            <a:r>
              <a:rPr lang="el-GR" dirty="0" smtClean="0">
                <a:latin typeface="Palatino Linotype" pitchFamily="18" charset="0"/>
              </a:rPr>
              <a:t>σε συνεργασία με το </a:t>
            </a:r>
            <a:r>
              <a:rPr lang="en-US" dirty="0" smtClean="0">
                <a:latin typeface="Palatino Linotype" pitchFamily="18" charset="0"/>
              </a:rPr>
              <a:t>Traverse City </a:t>
            </a:r>
            <a:r>
              <a:rPr lang="el-GR" dirty="0" smtClean="0">
                <a:latin typeface="Palatino Linotype" pitchFamily="18" charset="0"/>
              </a:rPr>
              <a:t>για τα δημόσια σχολεία του </a:t>
            </a:r>
            <a:r>
              <a:rPr lang="el-GR" dirty="0" err="1" smtClean="0">
                <a:latin typeface="Palatino Linotype" pitchFamily="18" charset="0"/>
              </a:rPr>
              <a:t>Μίτσιγκαν</a:t>
            </a:r>
            <a:r>
              <a:rPr lang="el-GR" dirty="0" smtClean="0">
                <a:latin typeface="Palatino Linotype" pitchFamily="18" charset="0"/>
              </a:rPr>
              <a:t>.</a:t>
            </a:r>
          </a:p>
          <a:p>
            <a:pPr marL="274320" indent="-274320" eaLnBrk="1" fontAlgn="auto" hangingPunct="1">
              <a:spcAft>
                <a:spcPts val="0"/>
              </a:spcAft>
              <a:buFont typeface="Wingdings 2"/>
              <a:buChar char=""/>
              <a:defRPr/>
            </a:pPr>
            <a:endParaRPr lang="el-GR" dirty="0" smtClean="0"/>
          </a:p>
        </p:txBody>
      </p:sp>
      <p:sp>
        <p:nvSpPr>
          <p:cNvPr id="2" name="1 - Τίτλος"/>
          <p:cNvSpPr>
            <a:spLocks noGrp="1"/>
          </p:cNvSpPr>
          <p:nvPr>
            <p:ph type="title"/>
          </p:nvPr>
        </p:nvSpPr>
        <p:spPr/>
        <p:txBody>
          <a:bodyPr/>
          <a:lstStyle/>
          <a:p>
            <a:pPr eaLnBrk="1" fontAlgn="auto" hangingPunct="1">
              <a:spcAft>
                <a:spcPts val="0"/>
              </a:spcAft>
              <a:defRPr/>
            </a:pPr>
            <a:r>
              <a:rPr b="1" smtClean="0">
                <a:solidFill>
                  <a:srgbClr val="C00000"/>
                </a:solidFill>
                <a:effectLst>
                  <a:outerShdw blurRad="38100" dist="38100" dir="2700000" algn="tl">
                    <a:srgbClr val="000000">
                      <a:alpha val="43137"/>
                    </a:srgbClr>
                  </a:outerShdw>
                </a:effectLst>
                <a:latin typeface="Cambria" pitchFamily="18" charset="0"/>
                <a:ea typeface="Anaktoria" pitchFamily="18" charset="0"/>
              </a:rPr>
              <a:t>   </a:t>
            </a:r>
            <a:r>
              <a:rPr b="1" smtClean="0">
                <a:solidFill>
                  <a:srgbClr val="B2F0F0"/>
                </a:solidFill>
                <a:effectLst>
                  <a:outerShdw blurRad="38100" dist="38100" dir="2700000" algn="tl">
                    <a:srgbClr val="000000">
                      <a:alpha val="43137"/>
                    </a:srgbClr>
                  </a:outerShdw>
                </a:effectLst>
                <a:latin typeface="Cambria" pitchFamily="18" charset="0"/>
                <a:ea typeface="Anaktoria" pitchFamily="18" charset="0"/>
              </a:rPr>
              <a:t>Artful thinking</a:t>
            </a:r>
            <a:endParaRPr lang="el-GR" b="1">
              <a:solidFill>
                <a:srgbClr val="B2F0F0"/>
              </a:solidFill>
            </a:endParaRPr>
          </a:p>
        </p:txBody>
      </p:sp>
      <p:sp>
        <p:nvSpPr>
          <p:cNvPr id="10244" name="4 - Θέση αριθμού διαφάνειας"/>
          <p:cNvSpPr>
            <a:spLocks noGrp="1"/>
          </p:cNvSpPr>
          <p:nvPr>
            <p:ph type="sldNum" sz="quarter" idx="12"/>
          </p:nvPr>
        </p:nvSpPr>
        <p:spPr bwMode="auto">
          <a:noFill/>
          <a:ln>
            <a:miter lim="800000"/>
            <a:headEnd/>
            <a:tailEnd/>
          </a:ln>
        </p:spPr>
        <p:txBody>
          <a:bodyPr/>
          <a:lstStyle/>
          <a:p>
            <a:fld id="{1D1CA9B6-148C-422D-81AC-8930F7697E50}" type="slidenum">
              <a:rPr lang="el-GR" altLang="el-GR" smtClean="0"/>
              <a:pPr/>
              <a:t>14</a:t>
            </a:fld>
            <a:endParaRPr lang="el-GR" altLang="el-GR" smtClean="0"/>
          </a:p>
        </p:txBody>
      </p:sp>
      <p:pic>
        <p:nvPicPr>
          <p:cNvPr id="10245" name="7 - Θέση περιεχομένου" descr="κεφαλίδα3.jpg"/>
          <p:cNvPicPr>
            <a:picLocks noChangeAspect="1"/>
          </p:cNvPicPr>
          <p:nvPr/>
        </p:nvPicPr>
        <p:blipFill>
          <a:blip r:embed="rId2" cstate="print"/>
          <a:srcRect/>
          <a:stretch>
            <a:fillRect/>
          </a:stretch>
        </p:blipFill>
        <p:spPr bwMode="auto">
          <a:xfrm>
            <a:off x="395288" y="6426200"/>
            <a:ext cx="8137525" cy="431800"/>
          </a:xfrm>
          <a:prstGeom prst="rect">
            <a:avLst/>
          </a:prstGeom>
          <a:noFill/>
          <a:ln w="9525">
            <a:noFill/>
            <a:miter lim="800000"/>
            <a:headEnd/>
            <a:tailEnd/>
          </a:ln>
        </p:spPr>
      </p:pic>
      <p:pic>
        <p:nvPicPr>
          <p:cNvPr id="10246" name="7 - Θέση περιεχομένου" descr="κεφαλίδα3.jpg"/>
          <p:cNvPicPr>
            <a:picLocks noChangeAspect="1"/>
          </p:cNvPicPr>
          <p:nvPr/>
        </p:nvPicPr>
        <p:blipFill>
          <a:blip r:embed="rId2"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 Θέση περιεχομένου"/>
          <p:cNvSpPr>
            <a:spLocks noGrp="1"/>
          </p:cNvSpPr>
          <p:nvPr>
            <p:ph sz="half" idx="1"/>
          </p:nvPr>
        </p:nvSpPr>
        <p:spPr>
          <a:xfrm>
            <a:off x="457200" y="4221163"/>
            <a:ext cx="5986463" cy="1905000"/>
          </a:xfrm>
        </p:spPr>
        <p:txBody>
          <a:bodyPr>
            <a:noAutofit/>
          </a:bodyPr>
          <a:lstStyle/>
          <a:p>
            <a:pPr marL="274320" indent="-274320" eaLnBrk="1" fontAlgn="auto" hangingPunct="1">
              <a:lnSpc>
                <a:spcPct val="150000"/>
              </a:lnSpc>
              <a:spcAft>
                <a:spcPts val="0"/>
              </a:spcAft>
              <a:buFont typeface="Wingdings 2"/>
              <a:buChar char=""/>
              <a:defRPr/>
            </a:pPr>
            <a:r>
              <a:rPr lang="el-GR" sz="2400" b="1" dirty="0" smtClean="0">
                <a:effectLst>
                  <a:outerShdw blurRad="38100" dist="38100" dir="2700000" algn="tl">
                    <a:srgbClr val="000000">
                      <a:alpha val="43137"/>
                    </a:srgbClr>
                  </a:outerShdw>
                </a:effectLst>
                <a:latin typeface="Palatino Linotype" pitchFamily="18" charset="0"/>
              </a:rPr>
              <a:t>Τι βλέπεις;</a:t>
            </a:r>
          </a:p>
          <a:p>
            <a:pPr marL="274320" indent="-274320" eaLnBrk="1" fontAlgn="auto" hangingPunct="1">
              <a:lnSpc>
                <a:spcPct val="150000"/>
              </a:lnSpc>
              <a:spcAft>
                <a:spcPts val="0"/>
              </a:spcAft>
              <a:buFont typeface="Wingdings 2"/>
              <a:buChar char=""/>
              <a:defRPr/>
            </a:pPr>
            <a:r>
              <a:rPr lang="el-GR" sz="2400" b="1" dirty="0" smtClean="0">
                <a:effectLst>
                  <a:outerShdw blurRad="38100" dist="38100" dir="2700000" algn="tl">
                    <a:srgbClr val="000000">
                      <a:alpha val="43137"/>
                    </a:srgbClr>
                  </a:outerShdw>
                </a:effectLst>
                <a:latin typeface="Palatino Linotype" pitchFamily="18" charset="0"/>
              </a:rPr>
              <a:t>Τι σκέπτεσαι ;</a:t>
            </a:r>
          </a:p>
          <a:p>
            <a:pPr marL="274320" indent="-274320" eaLnBrk="1" fontAlgn="auto" hangingPunct="1">
              <a:lnSpc>
                <a:spcPct val="150000"/>
              </a:lnSpc>
              <a:spcAft>
                <a:spcPts val="0"/>
              </a:spcAft>
              <a:buFont typeface="Wingdings 2"/>
              <a:buChar char=""/>
              <a:defRPr/>
            </a:pPr>
            <a:r>
              <a:rPr lang="el-GR" sz="2400" b="1" dirty="0" smtClean="0">
                <a:effectLst>
                  <a:outerShdw blurRad="38100" dist="38100" dir="2700000" algn="tl">
                    <a:srgbClr val="000000">
                      <a:alpha val="43137"/>
                    </a:srgbClr>
                  </a:outerShdw>
                </a:effectLst>
                <a:latin typeface="Palatino Linotype" pitchFamily="18" charset="0"/>
              </a:rPr>
              <a:t>Τι σε κάνει να αναρωτιέσαι;</a:t>
            </a:r>
          </a:p>
        </p:txBody>
      </p:sp>
      <p:pic>
        <p:nvPicPr>
          <p:cNvPr id="14339" name="4 - Θέση περιεχομένου" descr="indexh_2_kaniaris.jpg"/>
          <p:cNvPicPr>
            <a:picLocks noGrp="1" noChangeAspect="1"/>
          </p:cNvPicPr>
          <p:nvPr>
            <p:ph sz="half" idx="2"/>
          </p:nvPr>
        </p:nvPicPr>
        <p:blipFill>
          <a:blip r:embed="rId2" cstate="print"/>
          <a:srcRect/>
          <a:stretch>
            <a:fillRect/>
          </a:stretch>
        </p:blipFill>
        <p:spPr>
          <a:xfrm>
            <a:off x="3851275" y="2060575"/>
            <a:ext cx="4537075" cy="3141663"/>
          </a:xfrm>
        </p:spPr>
      </p:pic>
      <p:sp>
        <p:nvSpPr>
          <p:cNvPr id="14340" name="4 - Θέση αριθμού διαφάνειας"/>
          <p:cNvSpPr>
            <a:spLocks noGrp="1"/>
          </p:cNvSpPr>
          <p:nvPr>
            <p:ph type="sldNum" sz="quarter" idx="12"/>
          </p:nvPr>
        </p:nvSpPr>
        <p:spPr bwMode="auto">
          <a:noFill/>
          <a:ln>
            <a:miter lim="800000"/>
            <a:headEnd/>
            <a:tailEnd/>
          </a:ln>
        </p:spPr>
        <p:txBody>
          <a:bodyPr/>
          <a:lstStyle/>
          <a:p>
            <a:fld id="{102EDCEC-AD82-4260-A00B-139953C75B33}" type="slidenum">
              <a:rPr lang="el-GR" altLang="el-GR" smtClean="0"/>
              <a:pPr/>
              <a:t>15</a:t>
            </a:fld>
            <a:endParaRPr lang="el-GR" altLang="el-GR" smtClean="0"/>
          </a:p>
        </p:txBody>
      </p:sp>
      <p:pic>
        <p:nvPicPr>
          <p:cNvPr id="14341" name="7 - Θέση περιεχομένου" descr="κεφαλίδα3.jpg"/>
          <p:cNvPicPr>
            <a:picLocks noChangeAspect="1"/>
          </p:cNvPicPr>
          <p:nvPr/>
        </p:nvPicPr>
        <p:blipFill>
          <a:blip r:embed="rId3" cstate="print"/>
          <a:srcRect/>
          <a:stretch>
            <a:fillRect/>
          </a:stretch>
        </p:blipFill>
        <p:spPr bwMode="auto">
          <a:xfrm>
            <a:off x="395288" y="6426200"/>
            <a:ext cx="8137525" cy="431800"/>
          </a:xfrm>
          <a:prstGeom prst="rect">
            <a:avLst/>
          </a:prstGeom>
          <a:noFill/>
          <a:ln w="9525">
            <a:noFill/>
            <a:miter lim="800000"/>
            <a:headEnd/>
            <a:tailEnd/>
          </a:ln>
        </p:spPr>
      </p:pic>
      <p:sp>
        <p:nvSpPr>
          <p:cNvPr id="6" name="5 - Ορθογώνιο"/>
          <p:cNvSpPr/>
          <p:nvPr/>
        </p:nvSpPr>
        <p:spPr>
          <a:xfrm>
            <a:off x="468313" y="333375"/>
            <a:ext cx="7775575" cy="1384300"/>
          </a:xfrm>
          <a:prstGeom prst="rect">
            <a:avLst/>
          </a:prstGeom>
        </p:spPr>
        <p:txBody>
          <a:bodyPr>
            <a:spAutoFit/>
          </a:bodyPr>
          <a:lstStyle/>
          <a:p>
            <a:pPr marL="274320" indent="-274320" eaLnBrk="1" fontAlgn="auto" hangingPunct="1">
              <a:spcAft>
                <a:spcPts val="0"/>
              </a:spcAft>
              <a:buFont typeface="Arial" pitchFamily="34" charset="0"/>
              <a:buNone/>
              <a:defRPr/>
            </a:pPr>
            <a:r>
              <a:rPr lang="el-GR" sz="2800" b="1" dirty="0">
                <a:solidFill>
                  <a:srgbClr val="B2F0F0"/>
                </a:solidFill>
                <a:effectLst>
                  <a:outerShdw blurRad="38100" dist="38100" dir="2700000" algn="tl">
                    <a:srgbClr val="000000">
                      <a:alpha val="43137"/>
                    </a:srgbClr>
                  </a:outerShdw>
                </a:effectLst>
                <a:latin typeface="Palatino Linotype" pitchFamily="18" charset="0"/>
              </a:rPr>
              <a:t>1</a:t>
            </a:r>
            <a:r>
              <a:rPr lang="el-GR" sz="2800" b="1" baseline="30000" dirty="0">
                <a:solidFill>
                  <a:srgbClr val="B2F0F0"/>
                </a:solidFill>
                <a:effectLst>
                  <a:outerShdw blurRad="38100" dist="38100" dir="2700000" algn="tl">
                    <a:srgbClr val="000000">
                      <a:alpha val="43137"/>
                    </a:srgbClr>
                  </a:outerShdw>
                </a:effectLst>
                <a:latin typeface="Palatino Linotype" pitchFamily="18" charset="0"/>
              </a:rPr>
              <a:t>ο</a:t>
            </a:r>
            <a:r>
              <a:rPr lang="el-GR" sz="2800" b="1" dirty="0">
                <a:solidFill>
                  <a:srgbClr val="B2F0F0"/>
                </a:solidFill>
                <a:effectLst>
                  <a:outerShdw blurRad="38100" dist="38100" dir="2700000" algn="tl">
                    <a:srgbClr val="000000">
                      <a:alpha val="43137"/>
                    </a:srgbClr>
                  </a:outerShdw>
                </a:effectLst>
                <a:latin typeface="Palatino Linotype" pitchFamily="18" charset="0"/>
              </a:rPr>
              <a:t> μοτίβο: </a:t>
            </a:r>
          </a:p>
          <a:p>
            <a:pPr marL="274320" indent="-274320" eaLnBrk="1" fontAlgn="auto" hangingPunct="1">
              <a:spcAft>
                <a:spcPts val="0"/>
              </a:spcAft>
              <a:buFont typeface="Arial" pitchFamily="34" charset="0"/>
              <a:buNone/>
              <a:defRPr/>
            </a:pPr>
            <a:endParaRPr lang="el-GR" sz="2800" b="1" dirty="0">
              <a:solidFill>
                <a:srgbClr val="B2F0F0"/>
              </a:solidFill>
              <a:effectLst>
                <a:outerShdw blurRad="38100" dist="38100" dir="2700000" algn="tl">
                  <a:srgbClr val="000000">
                    <a:alpha val="43137"/>
                  </a:srgbClr>
                </a:outerShdw>
              </a:effectLst>
              <a:latin typeface="Palatino Linotype" pitchFamily="18" charset="0"/>
            </a:endParaRPr>
          </a:p>
          <a:p>
            <a:pPr marL="274320" indent="-274320" eaLnBrk="1" fontAlgn="auto" hangingPunct="1">
              <a:spcAft>
                <a:spcPts val="0"/>
              </a:spcAft>
              <a:buFont typeface="Wingdings 2"/>
              <a:buNone/>
              <a:defRPr/>
            </a:pPr>
            <a:r>
              <a:rPr lang="el-GR" sz="2800" b="1" dirty="0">
                <a:solidFill>
                  <a:srgbClr val="B2F0F0"/>
                </a:solidFill>
                <a:effectLst>
                  <a:outerShdw blurRad="38100" dist="38100" dir="2700000" algn="tl">
                    <a:srgbClr val="000000">
                      <a:alpha val="43137"/>
                    </a:srgbClr>
                  </a:outerShdw>
                </a:effectLst>
                <a:latin typeface="Palatino Linotype" pitchFamily="18" charset="0"/>
              </a:rPr>
              <a:t>   « βλέπω - ισχυρίζομαι – αναρωτιέμαι» </a:t>
            </a:r>
            <a:endParaRPr lang="el-GR" sz="2800" b="1" dirty="0">
              <a:solidFill>
                <a:srgbClr val="B2F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750" y="1052513"/>
            <a:ext cx="8208963" cy="5805487"/>
          </a:xfrm>
        </p:spPr>
        <p:txBody>
          <a:bodyPr rtlCol="0">
            <a:normAutofit fontScale="62500" lnSpcReduction="20000"/>
          </a:bodyPr>
          <a:lstStyle/>
          <a:p>
            <a:pPr marL="274320" indent="-274320" eaLnBrk="1" fontAlgn="auto" hangingPunct="1">
              <a:spcAft>
                <a:spcPts val="0"/>
              </a:spcAft>
              <a:buFont typeface="Arial" pitchFamily="34" charset="0"/>
              <a:buNone/>
              <a:defRPr/>
            </a:pPr>
            <a:r>
              <a:rPr lang="el-GR" sz="3800" b="1" dirty="0" smtClean="0">
                <a:solidFill>
                  <a:srgbClr val="B2F0F0"/>
                </a:solidFill>
                <a:latin typeface="Palatino Linotype" pitchFamily="18" charset="0"/>
              </a:rPr>
              <a:t>Ερωτήσεις :</a:t>
            </a:r>
          </a:p>
          <a:p>
            <a:pPr marL="274320" indent="-274320" eaLnBrk="1" fontAlgn="auto" hangingPunct="1">
              <a:spcAft>
                <a:spcPts val="0"/>
              </a:spcAft>
              <a:buFont typeface="Wingdings 2"/>
              <a:buChar char=""/>
              <a:defRPr/>
            </a:pPr>
            <a:r>
              <a:rPr lang="el-GR" sz="2900" i="1" dirty="0" smtClean="0">
                <a:latin typeface="Palatino Linotype" pitchFamily="18" charset="0"/>
              </a:rPr>
              <a:t> </a:t>
            </a:r>
            <a:r>
              <a:rPr lang="el-GR" sz="3200" b="1" dirty="0" smtClean="0">
                <a:effectLst>
                  <a:outerShdw blurRad="38100" dist="38100" dir="2700000" algn="tl">
                    <a:srgbClr val="000000">
                      <a:alpha val="43137"/>
                    </a:srgbClr>
                  </a:outerShdw>
                </a:effectLst>
                <a:latin typeface="Palatino Linotype" pitchFamily="18" charset="0"/>
              </a:rPr>
              <a:t>τι βλέπεις; </a:t>
            </a:r>
            <a:r>
              <a:rPr lang="el-GR" sz="3200" b="1" i="1" dirty="0" smtClean="0">
                <a:effectLst>
                  <a:outerShdw blurRad="38100" dist="38100" dir="2700000" algn="tl">
                    <a:srgbClr val="000000">
                      <a:alpha val="43137"/>
                    </a:srgbClr>
                  </a:outerShdw>
                </a:effectLst>
                <a:latin typeface="Palatino Linotype" pitchFamily="18" charset="0"/>
              </a:rPr>
              <a:t>                                  </a:t>
            </a:r>
            <a:r>
              <a:rPr lang="el-GR" sz="5800" b="1" i="1" dirty="0" smtClean="0">
                <a:effectLst>
                  <a:outerShdw blurRad="38100" dist="38100" dir="2700000" algn="tl">
                    <a:srgbClr val="000000">
                      <a:alpha val="43137"/>
                    </a:srgbClr>
                  </a:outerShdw>
                </a:effectLst>
                <a:latin typeface="Palatino Linotype" pitchFamily="18" charset="0"/>
                <a:sym typeface="Wingdings"/>
              </a:rPr>
              <a:t>  </a:t>
            </a:r>
            <a:r>
              <a:rPr lang="el-GR" sz="3800" b="1" i="1" dirty="0" smtClean="0">
                <a:effectLst>
                  <a:outerShdw blurRad="38100" dist="38100" dir="2700000" algn="tl">
                    <a:srgbClr val="000000">
                      <a:alpha val="43137"/>
                    </a:srgbClr>
                  </a:outerShdw>
                </a:effectLst>
                <a:latin typeface="Palatino Linotype" pitchFamily="18" charset="0"/>
                <a:sym typeface="Wingdings"/>
              </a:rPr>
              <a:t>παρατήρηση </a:t>
            </a:r>
            <a:endParaRPr lang="el-GR" sz="3800" b="1" i="1" dirty="0" smtClean="0">
              <a:effectLst>
                <a:outerShdw blurRad="38100" dist="38100" dir="2700000" algn="tl">
                  <a:srgbClr val="000000">
                    <a:alpha val="43137"/>
                  </a:srgbClr>
                </a:outerShdw>
              </a:effectLst>
              <a:latin typeface="Palatino Linotype" pitchFamily="18" charset="0"/>
            </a:endParaRPr>
          </a:p>
          <a:p>
            <a:pPr marL="274320" indent="-274320" eaLnBrk="1" fontAlgn="auto" hangingPunct="1">
              <a:spcAft>
                <a:spcPts val="0"/>
              </a:spcAft>
              <a:buFont typeface="Wingdings 2"/>
              <a:buChar char=""/>
              <a:defRPr/>
            </a:pPr>
            <a:r>
              <a:rPr lang="el-GR" sz="3200" b="1" dirty="0" smtClean="0">
                <a:effectLst>
                  <a:outerShdw blurRad="38100" dist="38100" dir="2700000" algn="tl">
                    <a:srgbClr val="000000">
                      <a:alpha val="43137"/>
                    </a:srgbClr>
                  </a:outerShdw>
                </a:effectLst>
                <a:latin typeface="Palatino Linotype" pitchFamily="18" charset="0"/>
              </a:rPr>
              <a:t> τι νομίζεις ;</a:t>
            </a:r>
            <a:r>
              <a:rPr lang="el-GR" sz="3200" b="1" dirty="0" smtClean="0">
                <a:effectLst>
                  <a:outerShdw blurRad="38100" dist="38100" dir="2700000" algn="tl">
                    <a:srgbClr val="000000">
                      <a:alpha val="43137"/>
                    </a:srgbClr>
                  </a:outerShdw>
                </a:effectLst>
                <a:latin typeface="Palatino Linotype" pitchFamily="18" charset="0"/>
                <a:sym typeface="Wingdings"/>
              </a:rPr>
              <a:t>                                 </a:t>
            </a:r>
            <a:r>
              <a:rPr lang="el-GR" sz="5800" b="1" i="1" dirty="0" smtClean="0">
                <a:effectLst>
                  <a:outerShdw blurRad="38100" dist="38100" dir="2700000" algn="tl">
                    <a:srgbClr val="000000">
                      <a:alpha val="43137"/>
                    </a:srgbClr>
                  </a:outerShdw>
                </a:effectLst>
                <a:latin typeface="Palatino Linotype" pitchFamily="18" charset="0"/>
                <a:sym typeface="Wingdings"/>
              </a:rPr>
              <a:t>  </a:t>
            </a:r>
            <a:r>
              <a:rPr lang="el-GR" sz="3800" b="1" i="1" dirty="0" smtClean="0">
                <a:effectLst>
                  <a:outerShdw blurRad="38100" dist="38100" dir="2700000" algn="tl">
                    <a:srgbClr val="000000">
                      <a:alpha val="43137"/>
                    </a:srgbClr>
                  </a:outerShdw>
                </a:effectLst>
                <a:latin typeface="Palatino Linotype" pitchFamily="18" charset="0"/>
                <a:sym typeface="Wingdings"/>
              </a:rPr>
              <a:t>ερμηνεία </a:t>
            </a:r>
            <a:endParaRPr lang="el-GR" sz="3800" b="1" i="1" dirty="0" smtClean="0">
              <a:effectLst>
                <a:outerShdw blurRad="38100" dist="38100" dir="2700000" algn="tl">
                  <a:srgbClr val="000000">
                    <a:alpha val="43137"/>
                  </a:srgbClr>
                </a:outerShdw>
              </a:effectLst>
              <a:latin typeface="Palatino Linotype" pitchFamily="18" charset="0"/>
            </a:endParaRPr>
          </a:p>
          <a:p>
            <a:pPr marL="274320" indent="-274320" eaLnBrk="1" fontAlgn="auto" hangingPunct="1">
              <a:spcAft>
                <a:spcPts val="0"/>
              </a:spcAft>
              <a:buFont typeface="Wingdings 2"/>
              <a:buChar char=""/>
              <a:defRPr/>
            </a:pPr>
            <a:r>
              <a:rPr lang="el-GR" sz="3200" b="1" dirty="0" smtClean="0">
                <a:effectLst>
                  <a:outerShdw blurRad="38100" dist="38100" dir="2700000" algn="tl">
                    <a:srgbClr val="000000">
                      <a:alpha val="43137"/>
                    </a:srgbClr>
                  </a:outerShdw>
                </a:effectLst>
                <a:latin typeface="Palatino Linotype" pitchFamily="18" charset="0"/>
              </a:rPr>
              <a:t>τι σε κάνει να αναρωτιέσαι;</a:t>
            </a:r>
            <a:r>
              <a:rPr lang="el-GR" sz="3200" b="1" i="1" dirty="0" smtClean="0">
                <a:effectLst>
                  <a:outerShdw blurRad="38100" dist="38100" dir="2700000" algn="tl">
                    <a:srgbClr val="000000">
                      <a:alpha val="43137"/>
                    </a:srgbClr>
                  </a:outerShdw>
                </a:effectLst>
                <a:latin typeface="Palatino Linotype" pitchFamily="18" charset="0"/>
                <a:sym typeface="Wingdings"/>
              </a:rPr>
              <a:t>  </a:t>
            </a:r>
            <a:r>
              <a:rPr lang="el-GR" sz="5800" b="1" i="1" dirty="0" smtClean="0">
                <a:effectLst>
                  <a:outerShdw blurRad="38100" dist="38100" dir="2700000" algn="tl">
                    <a:srgbClr val="000000">
                      <a:alpha val="43137"/>
                    </a:srgbClr>
                  </a:outerShdw>
                </a:effectLst>
                <a:latin typeface="Palatino Linotype" pitchFamily="18" charset="0"/>
                <a:sym typeface="Wingdings"/>
              </a:rPr>
              <a:t>  </a:t>
            </a:r>
            <a:r>
              <a:rPr lang="el-GR" sz="3800" b="1" i="1" dirty="0" smtClean="0">
                <a:effectLst>
                  <a:outerShdw blurRad="38100" dist="38100" dir="2700000" algn="tl">
                    <a:srgbClr val="000000">
                      <a:alpha val="43137"/>
                    </a:srgbClr>
                  </a:outerShdw>
                </a:effectLst>
                <a:latin typeface="Palatino Linotype" pitchFamily="18" charset="0"/>
                <a:sym typeface="Wingdings"/>
              </a:rPr>
              <a:t>διατύπωση  ερώτησης                                                              </a:t>
            </a:r>
            <a:endParaRPr lang="el-GR" sz="3800" i="1" dirty="0" smtClean="0">
              <a:latin typeface="Palatino Linotype" pitchFamily="18" charset="0"/>
              <a:sym typeface="Wingdings"/>
            </a:endParaRPr>
          </a:p>
          <a:p>
            <a:pPr marL="274320" indent="-274320" eaLnBrk="1" fontAlgn="auto" hangingPunct="1">
              <a:spcAft>
                <a:spcPts val="0"/>
              </a:spcAft>
              <a:buFont typeface="Arial" pitchFamily="34" charset="0"/>
              <a:buNone/>
              <a:defRPr/>
            </a:pPr>
            <a:endParaRPr lang="el-GR" sz="2800" i="1" dirty="0" smtClean="0">
              <a:latin typeface="Palatino Linotype" pitchFamily="18" charset="0"/>
              <a:sym typeface="Wingdings"/>
            </a:endParaRPr>
          </a:p>
          <a:p>
            <a:pPr marL="274320" indent="-274320" eaLnBrk="1" fontAlgn="auto" hangingPunct="1">
              <a:spcAft>
                <a:spcPts val="0"/>
              </a:spcAft>
              <a:buFont typeface="Arial" pitchFamily="34" charset="0"/>
              <a:buNone/>
              <a:defRPr/>
            </a:pPr>
            <a:r>
              <a:rPr lang="el-GR" sz="3600" b="1" dirty="0" smtClean="0">
                <a:solidFill>
                  <a:srgbClr val="B2F0F0"/>
                </a:solidFill>
                <a:latin typeface="Palatino Linotype" pitchFamily="18" charset="0"/>
                <a:sym typeface="Wingdings"/>
              </a:rPr>
              <a:t>Για ποιο λόγο χρησιμοποιώ το μοτίβο;</a:t>
            </a:r>
          </a:p>
          <a:p>
            <a:pPr marL="274320" indent="-274320" eaLnBrk="1" fontAlgn="auto" hangingPunct="1">
              <a:lnSpc>
                <a:spcPct val="170000"/>
              </a:lnSpc>
              <a:spcAft>
                <a:spcPts val="0"/>
              </a:spcAft>
              <a:buFont typeface="Wingdings 2"/>
              <a:buChar char=""/>
              <a:defRPr/>
            </a:pPr>
            <a:r>
              <a:rPr lang="el-GR" sz="2900" b="1" dirty="0" smtClean="0">
                <a:effectLst>
                  <a:outerShdw blurRad="38100" dist="38100" dir="2700000" algn="tl">
                    <a:srgbClr val="000000">
                      <a:alpha val="43137"/>
                    </a:srgbClr>
                  </a:outerShdw>
                </a:effectLst>
                <a:latin typeface="Palatino Linotype" pitchFamily="18" charset="0"/>
                <a:sym typeface="Wingdings"/>
              </a:rPr>
              <a:t>Συστηματική εξέταση έργου τέχνης </a:t>
            </a:r>
          </a:p>
          <a:p>
            <a:pPr marL="274320" indent="-274320" eaLnBrk="1" fontAlgn="auto" hangingPunct="1">
              <a:lnSpc>
                <a:spcPct val="170000"/>
              </a:lnSpc>
              <a:spcAft>
                <a:spcPts val="0"/>
              </a:spcAft>
              <a:buFont typeface="Wingdings 2"/>
              <a:buChar char=""/>
              <a:defRPr/>
            </a:pPr>
            <a:r>
              <a:rPr lang="el-GR" sz="2900" b="1" dirty="0" smtClean="0">
                <a:effectLst>
                  <a:outerShdw blurRad="38100" dist="38100" dir="2700000" algn="tl">
                    <a:srgbClr val="000000">
                      <a:alpha val="43137"/>
                    </a:srgbClr>
                  </a:outerShdw>
                </a:effectLst>
                <a:latin typeface="Palatino Linotype" pitchFamily="18" charset="0"/>
                <a:sym typeface="Wingdings"/>
              </a:rPr>
              <a:t>Διαχωρισμός παρατήρησης από ερμηνεία </a:t>
            </a:r>
          </a:p>
          <a:p>
            <a:pPr marL="274320" indent="-274320" eaLnBrk="1" fontAlgn="auto" hangingPunct="1">
              <a:lnSpc>
                <a:spcPct val="170000"/>
              </a:lnSpc>
              <a:spcAft>
                <a:spcPts val="0"/>
              </a:spcAft>
              <a:buFont typeface="Wingdings 2"/>
              <a:buChar char=""/>
              <a:defRPr/>
            </a:pPr>
            <a:r>
              <a:rPr lang="el-GR" sz="2900" b="1" dirty="0" smtClean="0">
                <a:effectLst>
                  <a:outerShdw blurRad="38100" dist="38100" dir="2700000" algn="tl">
                    <a:srgbClr val="000000">
                      <a:alpha val="43137"/>
                    </a:srgbClr>
                  </a:outerShdw>
                </a:effectLst>
                <a:latin typeface="Palatino Linotype" pitchFamily="18" charset="0"/>
                <a:sym typeface="Wingdings"/>
              </a:rPr>
              <a:t>Η ερμηνεία συνοδεύεται από επιχειρήματα </a:t>
            </a:r>
          </a:p>
          <a:p>
            <a:pPr marL="274320" indent="-274320" eaLnBrk="1" fontAlgn="auto" hangingPunct="1">
              <a:lnSpc>
                <a:spcPct val="170000"/>
              </a:lnSpc>
              <a:spcAft>
                <a:spcPts val="0"/>
              </a:spcAft>
              <a:buFont typeface="Wingdings 2"/>
              <a:buChar char=""/>
              <a:defRPr/>
            </a:pPr>
            <a:r>
              <a:rPr lang="el-GR" sz="2900" b="1" dirty="0" smtClean="0">
                <a:effectLst>
                  <a:outerShdw blurRad="38100" dist="38100" dir="2700000" algn="tl">
                    <a:srgbClr val="000000">
                      <a:alpha val="43137"/>
                    </a:srgbClr>
                  </a:outerShdw>
                </a:effectLst>
                <a:latin typeface="Palatino Linotype" pitchFamily="18" charset="0"/>
                <a:sym typeface="Wingdings"/>
              </a:rPr>
              <a:t>Η ερμηνεία δεν σημαίνει κλείνομαι  στην άποψή μου, αλλά είμαι </a:t>
            </a:r>
          </a:p>
          <a:p>
            <a:pPr marL="274320" indent="-274320" eaLnBrk="1" fontAlgn="auto" hangingPunct="1">
              <a:lnSpc>
                <a:spcPct val="170000"/>
              </a:lnSpc>
              <a:spcAft>
                <a:spcPts val="0"/>
              </a:spcAft>
              <a:buFont typeface="Wingdings 2" pitchFamily="18" charset="2"/>
              <a:buNone/>
              <a:defRPr/>
            </a:pPr>
            <a:r>
              <a:rPr lang="el-GR" sz="2900" b="1" dirty="0" smtClean="0">
                <a:effectLst>
                  <a:outerShdw blurRad="38100" dist="38100" dir="2700000" algn="tl">
                    <a:srgbClr val="000000">
                      <a:alpha val="43137"/>
                    </a:srgbClr>
                  </a:outerShdw>
                </a:effectLst>
                <a:latin typeface="Palatino Linotype" pitchFamily="18" charset="0"/>
                <a:sym typeface="Wingdings"/>
              </a:rPr>
              <a:t>     ανοιχτός  για  περαιτέρω διερεύνηση</a:t>
            </a:r>
            <a:endParaRPr lang="el-GR" sz="2900" b="1" dirty="0">
              <a:effectLst>
                <a:outerShdw blurRad="38100" dist="38100" dir="2700000" algn="tl">
                  <a:srgbClr val="000000">
                    <a:alpha val="43137"/>
                  </a:srgbClr>
                </a:outerShdw>
              </a:effectLst>
              <a:latin typeface="Palatino Linotype" pitchFamily="18" charset="0"/>
            </a:endParaRPr>
          </a:p>
        </p:txBody>
      </p:sp>
      <p:sp>
        <p:nvSpPr>
          <p:cNvPr id="21506" name="1 - Τίτλος"/>
          <p:cNvSpPr>
            <a:spLocks noGrp="1"/>
          </p:cNvSpPr>
          <p:nvPr>
            <p:ph type="title"/>
          </p:nvPr>
        </p:nvSpPr>
        <p:spPr>
          <a:xfrm>
            <a:off x="0" y="274638"/>
            <a:ext cx="9144000" cy="490066"/>
          </a:xfrm>
        </p:spPr>
        <p:txBody>
          <a:bodyPr>
            <a:noAutofit/>
          </a:bodyPr>
          <a:lstStyle/>
          <a:p>
            <a:pPr eaLnBrk="1" fontAlgn="auto" hangingPunct="1">
              <a:spcAft>
                <a:spcPts val="0"/>
              </a:spcAft>
              <a:defRPr/>
            </a:pPr>
            <a:r>
              <a:rPr lang="el-GR" sz="3200" b="1" smtClean="0">
                <a:solidFill>
                  <a:srgbClr val="FD9783"/>
                </a:solidFill>
                <a:latin typeface="Palatino Linotype" pitchFamily="18" charset="0"/>
              </a:rPr>
              <a:t>               </a:t>
            </a:r>
            <a:r>
              <a:rPr lang="el-GR" sz="3200" b="1" smtClean="0">
                <a:solidFill>
                  <a:schemeClr val="accent6">
                    <a:lumMod val="40000"/>
                    <a:lumOff val="60000"/>
                  </a:schemeClr>
                </a:solidFill>
                <a:effectLst>
                  <a:outerShdw blurRad="38100" dist="38100" dir="2700000" algn="tl">
                    <a:srgbClr val="000000">
                      <a:alpha val="43137"/>
                    </a:srgbClr>
                  </a:outerShdw>
                </a:effectLst>
                <a:latin typeface="Palatino Linotype" pitchFamily="18" charset="0"/>
              </a:rPr>
              <a:t>Βλέπω - ισχυρίζομαι - αναρωτιέμαι </a:t>
            </a:r>
          </a:p>
        </p:txBody>
      </p:sp>
      <p:sp>
        <p:nvSpPr>
          <p:cNvPr id="15364" name="4 - Θέση αριθμού διαφάνειας"/>
          <p:cNvSpPr>
            <a:spLocks noGrp="1"/>
          </p:cNvSpPr>
          <p:nvPr>
            <p:ph type="sldNum" sz="quarter" idx="12"/>
          </p:nvPr>
        </p:nvSpPr>
        <p:spPr bwMode="auto">
          <a:noFill/>
          <a:ln>
            <a:miter lim="800000"/>
            <a:headEnd/>
            <a:tailEnd/>
          </a:ln>
        </p:spPr>
        <p:txBody>
          <a:bodyPr/>
          <a:lstStyle/>
          <a:p>
            <a:fld id="{B460F3C4-72CE-4941-885E-0901BE2B2AF7}" type="slidenum">
              <a:rPr lang="el-GR" altLang="el-GR" smtClean="0"/>
              <a:pPr/>
              <a:t>16</a:t>
            </a:fld>
            <a:endParaRPr lang="el-GR" altLang="el-GR" smtClean="0"/>
          </a:p>
        </p:txBody>
      </p:sp>
      <p:pic>
        <p:nvPicPr>
          <p:cNvPr id="15365" name="7 - Θέση περιεχομένου" descr="κεφαλίδα3.jpg"/>
          <p:cNvPicPr>
            <a:picLocks noChangeAspect="1"/>
          </p:cNvPicPr>
          <p:nvPr/>
        </p:nvPicPr>
        <p:blipFill>
          <a:blip r:embed="rId3"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57338"/>
            <a:ext cx="8291513" cy="4568825"/>
          </a:xfrm>
        </p:spPr>
        <p:txBody>
          <a:bodyPr rtlCol="0">
            <a:normAutofit fontScale="77500" lnSpcReduction="20000"/>
          </a:bodyPr>
          <a:lstStyle/>
          <a:p>
            <a:pPr marL="274320" indent="-274320" eaLnBrk="1" fontAlgn="auto" hangingPunct="1">
              <a:lnSpc>
                <a:spcPct val="150000"/>
              </a:lnSpc>
              <a:spcAft>
                <a:spcPts val="0"/>
              </a:spcAft>
              <a:buFont typeface="Wingdings 2"/>
              <a:buChar char=""/>
              <a:defRPr/>
            </a:pPr>
            <a:r>
              <a:rPr lang="el-GR" b="1" dirty="0" smtClean="0">
                <a:effectLst>
                  <a:outerShdw blurRad="38100" dist="38100" dir="2700000" algn="tl">
                    <a:srgbClr val="000000">
                      <a:alpha val="43137"/>
                    </a:srgbClr>
                  </a:outerShdw>
                </a:effectLst>
                <a:latin typeface="Palatino Linotype" pitchFamily="18" charset="0"/>
              </a:rPr>
              <a:t>Μαθαίνει να «</a:t>
            </a:r>
            <a:r>
              <a:rPr lang="el-GR" b="1" dirty="0" smtClean="0">
                <a:solidFill>
                  <a:srgbClr val="FFFF99"/>
                </a:solidFill>
                <a:effectLst>
                  <a:outerShdw blurRad="38100" dist="38100" dir="2700000" algn="tl">
                    <a:srgbClr val="000000">
                      <a:alpha val="43137"/>
                    </a:srgbClr>
                  </a:outerShdw>
                </a:effectLst>
                <a:latin typeface="Palatino Linotype" pitchFamily="18" charset="0"/>
              </a:rPr>
              <a:t>βλέπει</a:t>
            </a:r>
            <a:r>
              <a:rPr lang="el-GR" b="1" dirty="0" smtClean="0">
                <a:effectLst>
                  <a:outerShdw blurRad="38100" dist="38100" dir="2700000" algn="tl">
                    <a:srgbClr val="000000">
                      <a:alpha val="43137"/>
                    </a:srgbClr>
                  </a:outerShdw>
                </a:effectLst>
                <a:latin typeface="Palatino Linotype" pitchFamily="18" charset="0"/>
              </a:rPr>
              <a:t>»</a:t>
            </a:r>
          </a:p>
          <a:p>
            <a:pPr marL="274320" indent="-274320" eaLnBrk="1" fontAlgn="auto" hangingPunct="1">
              <a:lnSpc>
                <a:spcPct val="150000"/>
              </a:lnSpc>
              <a:spcAft>
                <a:spcPts val="0"/>
              </a:spcAft>
              <a:buFont typeface="Wingdings 2"/>
              <a:buChar char=""/>
              <a:defRPr/>
            </a:pPr>
            <a:r>
              <a:rPr lang="el-GR" b="1" dirty="0" smtClean="0">
                <a:effectLst>
                  <a:outerShdw blurRad="38100" dist="38100" dir="2700000" algn="tl">
                    <a:srgbClr val="000000">
                      <a:alpha val="43137"/>
                    </a:srgbClr>
                  </a:outerShdw>
                </a:effectLst>
                <a:latin typeface="Palatino Linotype" pitchFamily="18" charset="0"/>
              </a:rPr>
              <a:t>Ενισχύεται στην δημιουργία </a:t>
            </a:r>
            <a:r>
              <a:rPr lang="el-GR" b="1" dirty="0" smtClean="0">
                <a:solidFill>
                  <a:srgbClr val="FFFF99"/>
                </a:solidFill>
                <a:effectLst>
                  <a:outerShdw blurRad="38100" dist="38100" dir="2700000" algn="tl">
                    <a:srgbClr val="000000">
                      <a:alpha val="43137"/>
                    </a:srgbClr>
                  </a:outerShdw>
                </a:effectLst>
                <a:latin typeface="Palatino Linotype" pitchFamily="18" charset="0"/>
              </a:rPr>
              <a:t>προσωπικής θέσης </a:t>
            </a:r>
          </a:p>
          <a:p>
            <a:pPr marL="274320" indent="-274320" eaLnBrk="1" fontAlgn="auto" hangingPunct="1">
              <a:lnSpc>
                <a:spcPct val="150000"/>
              </a:lnSpc>
              <a:spcAft>
                <a:spcPts val="0"/>
              </a:spcAft>
              <a:buFont typeface="Wingdings 2"/>
              <a:buChar char=""/>
              <a:defRPr/>
            </a:pPr>
            <a:r>
              <a:rPr lang="el-GR" b="1" dirty="0" smtClean="0">
                <a:effectLst>
                  <a:outerShdw blurRad="38100" dist="38100" dir="2700000" algn="tl">
                    <a:srgbClr val="000000">
                      <a:alpha val="43137"/>
                    </a:srgbClr>
                  </a:outerShdw>
                </a:effectLst>
                <a:latin typeface="Palatino Linotype" pitchFamily="18" charset="0"/>
              </a:rPr>
              <a:t>Στηρίζει τη θέση του με </a:t>
            </a:r>
            <a:r>
              <a:rPr lang="el-GR" b="1" dirty="0" smtClean="0">
                <a:solidFill>
                  <a:srgbClr val="FFFF99"/>
                </a:solidFill>
                <a:effectLst>
                  <a:outerShdw blurRad="38100" dist="38100" dir="2700000" algn="tl">
                    <a:srgbClr val="000000">
                      <a:alpha val="43137"/>
                    </a:srgbClr>
                  </a:outerShdw>
                </a:effectLst>
                <a:latin typeface="Palatino Linotype" pitchFamily="18" charset="0"/>
              </a:rPr>
              <a:t>επιχειρήματα </a:t>
            </a:r>
          </a:p>
          <a:p>
            <a:pPr marL="274320" indent="-274320" eaLnBrk="1" fontAlgn="auto" hangingPunct="1">
              <a:lnSpc>
                <a:spcPct val="150000"/>
              </a:lnSpc>
              <a:spcAft>
                <a:spcPts val="0"/>
              </a:spcAft>
              <a:buFont typeface="Wingdings 2"/>
              <a:buChar char=""/>
              <a:defRPr/>
            </a:pPr>
            <a:r>
              <a:rPr lang="el-GR" b="1" dirty="0" smtClean="0">
                <a:effectLst>
                  <a:outerShdw blurRad="38100" dist="38100" dir="2700000" algn="tl">
                    <a:srgbClr val="000000">
                      <a:alpha val="43137"/>
                    </a:srgbClr>
                  </a:outerShdw>
                </a:effectLst>
                <a:latin typeface="Palatino Linotype" pitchFamily="18" charset="0"/>
              </a:rPr>
              <a:t>Υιοθετεί το </a:t>
            </a:r>
            <a:r>
              <a:rPr lang="el-GR" b="1" dirty="0" smtClean="0">
                <a:solidFill>
                  <a:srgbClr val="FFFF99"/>
                </a:solidFill>
                <a:effectLst>
                  <a:outerShdw blurRad="38100" dist="38100" dir="2700000" algn="tl">
                    <a:srgbClr val="000000">
                      <a:alpha val="43137"/>
                    </a:srgbClr>
                  </a:outerShdw>
                </a:effectLst>
                <a:latin typeface="Palatino Linotype" pitchFamily="18" charset="0"/>
              </a:rPr>
              <a:t>άνοιγμα</a:t>
            </a:r>
            <a:r>
              <a:rPr lang="el-GR" b="1" dirty="0" smtClean="0">
                <a:effectLst>
                  <a:outerShdw blurRad="38100" dist="38100" dir="2700000" algn="tl">
                    <a:srgbClr val="000000">
                      <a:alpha val="43137"/>
                    </a:srgbClr>
                  </a:outerShdw>
                </a:effectLst>
                <a:latin typeface="Palatino Linotype" pitchFamily="18" charset="0"/>
              </a:rPr>
              <a:t> στη στάση του απέναντι στις ιδέες και στις αντιλήψεις του, ώστε να </a:t>
            </a:r>
            <a:r>
              <a:rPr lang="el-GR" b="1" dirty="0" smtClean="0">
                <a:solidFill>
                  <a:srgbClr val="FFFF99"/>
                </a:solidFill>
                <a:effectLst>
                  <a:outerShdw blurRad="38100" dist="38100" dir="2700000" algn="tl">
                    <a:srgbClr val="000000">
                      <a:alpha val="43137"/>
                    </a:srgbClr>
                  </a:outerShdw>
                </a:effectLst>
                <a:latin typeface="Palatino Linotype" pitchFamily="18" charset="0"/>
              </a:rPr>
              <a:t>μετασχηματίζει</a:t>
            </a:r>
            <a:r>
              <a:rPr lang="el-GR" b="1" dirty="0" smtClean="0">
                <a:effectLst>
                  <a:outerShdw blurRad="38100" dist="38100" dir="2700000" algn="tl">
                    <a:srgbClr val="000000">
                      <a:alpha val="43137"/>
                    </a:srgbClr>
                  </a:outerShdw>
                </a:effectLst>
                <a:latin typeface="Palatino Linotype" pitchFamily="18" charset="0"/>
              </a:rPr>
              <a:t> /τροποποιεί τις παραδοχές του.</a:t>
            </a:r>
          </a:p>
          <a:p>
            <a:pPr marL="274320" indent="-274320" eaLnBrk="1" fontAlgn="auto" hangingPunct="1">
              <a:lnSpc>
                <a:spcPct val="150000"/>
              </a:lnSpc>
              <a:spcAft>
                <a:spcPts val="0"/>
              </a:spcAft>
              <a:buFont typeface="Wingdings 2"/>
              <a:buChar char=""/>
              <a:defRPr/>
            </a:pPr>
            <a:r>
              <a:rPr lang="el-GR" b="1" dirty="0" smtClean="0">
                <a:effectLst>
                  <a:outerShdw blurRad="38100" dist="38100" dir="2700000" algn="tl">
                    <a:srgbClr val="000000">
                      <a:alpha val="43137"/>
                    </a:srgbClr>
                  </a:outerShdw>
                </a:effectLst>
                <a:latin typeface="Palatino Linotype" pitchFamily="18" charset="0"/>
              </a:rPr>
              <a:t>Αναπτύσσει τον </a:t>
            </a:r>
            <a:r>
              <a:rPr lang="el-GR" b="1" dirty="0" smtClean="0">
                <a:solidFill>
                  <a:srgbClr val="FFFF99"/>
                </a:solidFill>
                <a:effectLst>
                  <a:outerShdw blurRad="38100" dist="38100" dir="2700000" algn="tl">
                    <a:srgbClr val="000000">
                      <a:alpha val="43137"/>
                    </a:srgbClr>
                  </a:outerShdw>
                </a:effectLst>
                <a:latin typeface="Palatino Linotype" pitchFamily="18" charset="0"/>
              </a:rPr>
              <a:t>κριτικό</a:t>
            </a:r>
            <a:r>
              <a:rPr lang="el-GR" b="1" dirty="0" smtClean="0">
                <a:effectLst>
                  <a:outerShdw blurRad="38100" dist="38100" dir="2700000" algn="tl">
                    <a:srgbClr val="000000">
                      <a:alpha val="43137"/>
                    </a:srgbClr>
                  </a:outerShdw>
                </a:effectLst>
                <a:latin typeface="Palatino Linotype" pitchFamily="18" charset="0"/>
              </a:rPr>
              <a:t> </a:t>
            </a:r>
            <a:r>
              <a:rPr lang="el-GR" b="1" dirty="0" smtClean="0">
                <a:solidFill>
                  <a:srgbClr val="FFFF99"/>
                </a:solidFill>
                <a:effectLst>
                  <a:outerShdw blurRad="38100" dist="38100" dir="2700000" algn="tl">
                    <a:srgbClr val="000000">
                      <a:alpha val="43137"/>
                    </a:srgbClr>
                  </a:outerShdw>
                </a:effectLst>
                <a:latin typeface="Palatino Linotype" pitchFamily="18" charset="0"/>
              </a:rPr>
              <a:t>στοχασμό</a:t>
            </a:r>
            <a:r>
              <a:rPr lang="el-GR" b="1" dirty="0" smtClean="0">
                <a:effectLst>
                  <a:outerShdw blurRad="38100" dist="38100" dir="2700000" algn="tl">
                    <a:srgbClr val="000000">
                      <a:alpha val="43137"/>
                    </a:srgbClr>
                  </a:outerShdw>
                </a:effectLst>
                <a:latin typeface="Palatino Linotype" pitchFamily="18" charset="0"/>
              </a:rPr>
              <a:t> </a:t>
            </a:r>
            <a:endParaRPr lang="el-GR" b="1" dirty="0">
              <a:effectLst>
                <a:outerShdw blurRad="38100" dist="38100" dir="2700000" algn="tl">
                  <a:srgbClr val="000000">
                    <a:alpha val="43137"/>
                  </a:srgbClr>
                </a:outerShdw>
              </a:effectLst>
              <a:latin typeface="Palatino Linotype" pitchFamily="18" charset="0"/>
            </a:endParaRPr>
          </a:p>
        </p:txBody>
      </p:sp>
      <p:sp>
        <p:nvSpPr>
          <p:cNvPr id="22530" name="1 - Τίτλος"/>
          <p:cNvSpPr>
            <a:spLocks noGrp="1"/>
          </p:cNvSpPr>
          <p:nvPr>
            <p:ph type="title"/>
          </p:nvPr>
        </p:nvSpPr>
        <p:spPr>
          <a:xfrm>
            <a:off x="0" y="274638"/>
            <a:ext cx="8964613" cy="1498178"/>
          </a:xfrm>
        </p:spPr>
        <p:txBody>
          <a:bodyPr/>
          <a:lstStyle/>
          <a:p>
            <a:pPr eaLnBrk="1" fontAlgn="auto" hangingPunct="1">
              <a:spcAft>
                <a:spcPts val="0"/>
              </a:spcAft>
              <a:defRPr/>
            </a:pPr>
            <a:r>
              <a:rPr lang="el-GR" sz="3200" b="1" smtClean="0">
                <a:latin typeface="Palatino Linotype" pitchFamily="18" charset="0"/>
              </a:rPr>
              <a:t>            </a:t>
            </a:r>
            <a:r>
              <a:rPr lang="el-GR" sz="3200" b="1" smtClean="0">
                <a:solidFill>
                  <a:srgbClr val="B2F0F0"/>
                </a:solidFill>
                <a:effectLst>
                  <a:outerShdw blurRad="38100" dist="38100" dir="2700000" algn="tl">
                    <a:srgbClr val="000000">
                      <a:alpha val="43137"/>
                    </a:srgbClr>
                  </a:outerShdw>
                </a:effectLst>
                <a:latin typeface="Palatino Linotype" pitchFamily="18" charset="0"/>
              </a:rPr>
              <a:t>Ποιες δεξιότητες αποκτά ο μαθητής ; </a:t>
            </a:r>
            <a:br>
              <a:rPr lang="el-GR" sz="3200" b="1" smtClean="0">
                <a:solidFill>
                  <a:srgbClr val="B2F0F0"/>
                </a:solidFill>
                <a:effectLst>
                  <a:outerShdw blurRad="38100" dist="38100" dir="2700000" algn="tl">
                    <a:srgbClr val="000000">
                      <a:alpha val="43137"/>
                    </a:srgbClr>
                  </a:outerShdw>
                </a:effectLst>
                <a:latin typeface="Palatino Linotype" pitchFamily="18" charset="0"/>
              </a:rPr>
            </a:br>
            <a:endParaRPr lang="el-GR" sz="3200" b="1" smtClean="0">
              <a:solidFill>
                <a:srgbClr val="B2F0F0"/>
              </a:solidFill>
              <a:effectLst>
                <a:outerShdw blurRad="38100" dist="38100" dir="2700000" algn="tl">
                  <a:srgbClr val="000000">
                    <a:alpha val="43137"/>
                  </a:srgbClr>
                </a:outerShdw>
              </a:effectLst>
              <a:latin typeface="Palatino Linotype" pitchFamily="18" charset="0"/>
            </a:endParaRPr>
          </a:p>
        </p:txBody>
      </p:sp>
      <p:sp>
        <p:nvSpPr>
          <p:cNvPr id="18436" name="4 - Θέση αριθμού διαφάνειας"/>
          <p:cNvSpPr>
            <a:spLocks noGrp="1"/>
          </p:cNvSpPr>
          <p:nvPr>
            <p:ph type="sldNum" sz="quarter" idx="12"/>
          </p:nvPr>
        </p:nvSpPr>
        <p:spPr bwMode="auto">
          <a:noFill/>
          <a:ln>
            <a:miter lim="800000"/>
            <a:headEnd/>
            <a:tailEnd/>
          </a:ln>
        </p:spPr>
        <p:txBody>
          <a:bodyPr/>
          <a:lstStyle/>
          <a:p>
            <a:fld id="{9D405A31-E221-4D7B-91A9-1C9B13964AC0}" type="slidenum">
              <a:rPr lang="el-GR" altLang="el-GR" smtClean="0"/>
              <a:pPr/>
              <a:t>17</a:t>
            </a:fld>
            <a:endParaRPr lang="el-GR" altLang="el-GR" smtClean="0"/>
          </a:p>
        </p:txBody>
      </p:sp>
      <p:pic>
        <p:nvPicPr>
          <p:cNvPr id="18437" name="7 - Θέση περιεχομένου" descr="κεφαλίδα3.jpg"/>
          <p:cNvPicPr>
            <a:picLocks noChangeAspect="1"/>
          </p:cNvPicPr>
          <p:nvPr/>
        </p:nvPicPr>
        <p:blipFill>
          <a:blip r:embed="rId2"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3 - Εικόνα" descr="νιπτηρ.jpg"/>
          <p:cNvPicPr>
            <a:picLocks noChangeAspect="1"/>
          </p:cNvPicPr>
          <p:nvPr/>
        </p:nvPicPr>
        <p:blipFill>
          <a:blip r:embed="rId2" cstate="print"/>
          <a:srcRect l="4562"/>
          <a:stretch>
            <a:fillRect/>
          </a:stretch>
        </p:blipFill>
        <p:spPr bwMode="auto">
          <a:xfrm>
            <a:off x="5148263" y="2060575"/>
            <a:ext cx="3651250" cy="4248150"/>
          </a:xfrm>
          <a:prstGeom prst="rect">
            <a:avLst/>
          </a:prstGeom>
          <a:noFill/>
          <a:ln w="9525">
            <a:noFill/>
            <a:miter lim="800000"/>
            <a:headEnd/>
            <a:tailEnd/>
          </a:ln>
        </p:spPr>
      </p:pic>
      <p:sp>
        <p:nvSpPr>
          <p:cNvPr id="13315" name="2 - Θέση περιεχομένου"/>
          <p:cNvSpPr>
            <a:spLocks noGrp="1"/>
          </p:cNvSpPr>
          <p:nvPr>
            <p:ph idx="1"/>
          </p:nvPr>
        </p:nvSpPr>
        <p:spPr>
          <a:xfrm>
            <a:off x="395288" y="765175"/>
            <a:ext cx="8496300" cy="5689600"/>
          </a:xfrm>
        </p:spPr>
        <p:txBody>
          <a:bodyPr>
            <a:normAutofit/>
          </a:bodyPr>
          <a:lstStyle/>
          <a:p>
            <a:pPr marL="274320" indent="-274320" eaLnBrk="1" fontAlgn="auto" hangingPunct="1">
              <a:spcAft>
                <a:spcPts val="0"/>
              </a:spcAft>
              <a:buFont typeface="Wingdings 2"/>
              <a:buChar char=""/>
              <a:defRPr/>
            </a:pPr>
            <a:endParaRPr lang="el-GR" sz="2400" dirty="0" smtClean="0">
              <a:solidFill>
                <a:srgbClr val="FFFF99"/>
              </a:solidFill>
              <a:effectLst>
                <a:outerShdw blurRad="38100" dist="38100" dir="2700000" algn="tl">
                  <a:srgbClr val="000000"/>
                </a:outerShdw>
              </a:effectLst>
              <a:latin typeface="Palatino Linotype" pitchFamily="18" charset="0"/>
            </a:endParaRPr>
          </a:p>
          <a:p>
            <a:pPr marL="274320" indent="-274320" eaLnBrk="1" fontAlgn="auto" hangingPunct="1">
              <a:spcAft>
                <a:spcPts val="0"/>
              </a:spcAft>
              <a:buFont typeface="Wingdings 2"/>
              <a:buChar char=""/>
              <a:defRPr/>
            </a:pPr>
            <a:r>
              <a:rPr lang="el-GR" sz="2000" b="1" dirty="0" smtClean="0">
                <a:effectLst>
                  <a:outerShdw blurRad="38100" dist="38100" dir="2700000" algn="tl">
                    <a:srgbClr val="000000"/>
                  </a:outerShdw>
                </a:effectLst>
                <a:latin typeface="Palatino Linotype" pitchFamily="18" charset="0"/>
              </a:rPr>
              <a:t>Ο Χριστός διδάσκει ότι μαθητής </a:t>
            </a:r>
          </a:p>
          <a:p>
            <a:pPr marL="274320" indent="-274320" eaLnBrk="1" fontAlgn="auto" hangingPunct="1">
              <a:spcAft>
                <a:spcPts val="0"/>
              </a:spcAft>
              <a:buFont typeface="Arial" pitchFamily="34" charset="0"/>
              <a:buNone/>
              <a:defRPr/>
            </a:pPr>
            <a:r>
              <a:rPr lang="el-GR" sz="2000" b="1" dirty="0" smtClean="0">
                <a:effectLst>
                  <a:outerShdw blurRad="38100" dist="38100" dir="2700000" algn="tl">
                    <a:srgbClr val="000000"/>
                  </a:outerShdw>
                </a:effectLst>
                <a:latin typeface="Palatino Linotype" pitchFamily="18" charset="0"/>
              </a:rPr>
              <a:t>    Του είναι αυτός που διακονεί τον </a:t>
            </a:r>
          </a:p>
          <a:p>
            <a:pPr marL="274320" indent="-274320" eaLnBrk="1" fontAlgn="auto" hangingPunct="1">
              <a:spcAft>
                <a:spcPts val="0"/>
              </a:spcAft>
              <a:buFont typeface="Arial" pitchFamily="34" charset="0"/>
              <a:buNone/>
              <a:defRPr/>
            </a:pPr>
            <a:r>
              <a:rPr lang="el-GR" sz="2000" b="1" dirty="0" smtClean="0">
                <a:effectLst>
                  <a:outerShdw blurRad="38100" dist="38100" dir="2700000" algn="tl">
                    <a:srgbClr val="000000"/>
                  </a:outerShdw>
                </a:effectLst>
                <a:latin typeface="Palatino Linotype" pitchFamily="18" charset="0"/>
              </a:rPr>
              <a:t>     άνθρωπο</a:t>
            </a:r>
          </a:p>
          <a:p>
            <a:pPr marL="274320" indent="-274320" eaLnBrk="1" fontAlgn="auto" hangingPunct="1">
              <a:spcAft>
                <a:spcPts val="0"/>
              </a:spcAft>
              <a:buFont typeface="Wingdings 2"/>
              <a:buChar char=""/>
              <a:defRPr/>
            </a:pPr>
            <a:endParaRPr lang="el-GR" sz="2000" b="1" dirty="0" smtClean="0">
              <a:solidFill>
                <a:srgbClr val="FF0000"/>
              </a:solidFill>
              <a:effectLst>
                <a:outerShdw blurRad="38100" dist="38100" dir="2700000" algn="tl">
                  <a:srgbClr val="000000"/>
                </a:outerShdw>
              </a:effectLst>
              <a:latin typeface="Palatino Linotype" pitchFamily="18" charset="0"/>
            </a:endParaRPr>
          </a:p>
          <a:p>
            <a:pPr marL="274320" indent="-274320" eaLnBrk="1" fontAlgn="auto" hangingPunct="1">
              <a:spcAft>
                <a:spcPts val="0"/>
              </a:spcAft>
              <a:buFont typeface="Arial" pitchFamily="34" charset="0"/>
              <a:buNone/>
              <a:defRPr/>
            </a:pPr>
            <a:r>
              <a:rPr lang="el-GR" sz="2400" b="1" dirty="0" smtClean="0">
                <a:solidFill>
                  <a:srgbClr val="CC0000"/>
                </a:solidFill>
                <a:effectLst>
                  <a:outerShdw blurRad="38100" dist="38100" dir="2700000" algn="tl">
                    <a:srgbClr val="000000"/>
                  </a:outerShdw>
                </a:effectLst>
                <a:latin typeface="Palatino Linotype" pitchFamily="18" charset="0"/>
              </a:rPr>
              <a:t>   </a:t>
            </a:r>
            <a:r>
              <a:rPr lang="el-GR" sz="2400" b="1" dirty="0" smtClean="0">
                <a:effectLst>
                  <a:outerShdw blurRad="38100" dist="38100" dir="2700000" algn="tl">
                    <a:srgbClr val="000000"/>
                  </a:outerShdw>
                </a:effectLst>
                <a:latin typeface="Palatino Linotype" pitchFamily="18" charset="0"/>
              </a:rPr>
              <a:t>Μοτίβο : </a:t>
            </a:r>
          </a:p>
          <a:p>
            <a:pPr marL="274320" indent="-274320" eaLnBrk="1" fontAlgn="auto" hangingPunct="1">
              <a:spcAft>
                <a:spcPts val="0"/>
              </a:spcAft>
              <a:buFont typeface="Wingdings" pitchFamily="2" charset="2"/>
              <a:buChar char="ü"/>
              <a:defRPr/>
            </a:pPr>
            <a:r>
              <a:rPr lang="el-GR" sz="2400" b="1" dirty="0" smtClean="0">
                <a:effectLst>
                  <a:outerShdw blurRad="38100" dist="38100" dir="2700000" algn="tl">
                    <a:srgbClr val="000000"/>
                  </a:outerShdw>
                </a:effectLst>
                <a:latin typeface="Palatino Linotype" pitchFamily="18" charset="0"/>
              </a:rPr>
              <a:t>βλέπω  </a:t>
            </a:r>
          </a:p>
          <a:p>
            <a:pPr marL="274320" indent="-274320" eaLnBrk="1" fontAlgn="auto" hangingPunct="1">
              <a:spcAft>
                <a:spcPts val="0"/>
              </a:spcAft>
              <a:buFont typeface="Wingdings" pitchFamily="2" charset="2"/>
              <a:buChar char="ü"/>
              <a:defRPr/>
            </a:pPr>
            <a:r>
              <a:rPr lang="el-GR" sz="2400" b="1" dirty="0" smtClean="0">
                <a:effectLst>
                  <a:outerShdw blurRad="38100" dist="38100" dir="2700000" algn="tl">
                    <a:srgbClr val="000000"/>
                  </a:outerShdw>
                </a:effectLst>
                <a:latin typeface="Palatino Linotype" pitchFamily="18" charset="0"/>
              </a:rPr>
              <a:t>σκέφτομαι</a:t>
            </a:r>
          </a:p>
          <a:p>
            <a:pPr marL="274320" indent="-274320" eaLnBrk="1" fontAlgn="auto" hangingPunct="1">
              <a:spcAft>
                <a:spcPts val="0"/>
              </a:spcAft>
              <a:buFont typeface="Wingdings" pitchFamily="2" charset="2"/>
              <a:buChar char="ü"/>
              <a:defRPr/>
            </a:pPr>
            <a:r>
              <a:rPr lang="el-GR" sz="2400" b="1" dirty="0" smtClean="0">
                <a:effectLst>
                  <a:outerShdw blurRad="38100" dist="38100" dir="2700000" algn="tl">
                    <a:srgbClr val="000000"/>
                  </a:outerShdw>
                </a:effectLst>
                <a:latin typeface="Palatino Linotype" pitchFamily="18" charset="0"/>
              </a:rPr>
              <a:t>αναρωτιέμαι</a:t>
            </a:r>
          </a:p>
          <a:p>
            <a:pPr marL="274320" indent="-274320" eaLnBrk="1" fontAlgn="auto" hangingPunct="1">
              <a:spcAft>
                <a:spcPts val="0"/>
              </a:spcAft>
              <a:buFont typeface="Wingdings 2"/>
              <a:buChar char=""/>
              <a:defRPr/>
            </a:pPr>
            <a:endParaRPr lang="el-GR" sz="2400" b="1" dirty="0" smtClean="0">
              <a:solidFill>
                <a:srgbClr val="FFFF99"/>
              </a:solidFill>
              <a:effectLst>
                <a:outerShdw blurRad="38100" dist="38100" dir="2700000" algn="tl">
                  <a:srgbClr val="000000"/>
                </a:outerShdw>
              </a:effectLst>
              <a:latin typeface="Palatino Linotype" pitchFamily="18" charset="0"/>
            </a:endParaRPr>
          </a:p>
          <a:p>
            <a:pPr marL="274320" indent="-274320" eaLnBrk="1" fontAlgn="auto" hangingPunct="1">
              <a:spcAft>
                <a:spcPts val="0"/>
              </a:spcAft>
              <a:buFont typeface="Wingdings 2" pitchFamily="18" charset="2"/>
              <a:buNone/>
              <a:defRPr/>
            </a:pPr>
            <a:r>
              <a:rPr lang="el-GR" sz="1300" b="1" dirty="0" smtClean="0">
                <a:solidFill>
                  <a:srgbClr val="FFFF00"/>
                </a:solidFill>
                <a:latin typeface="Palatino Linotype" pitchFamily="18" charset="0"/>
              </a:rPr>
              <a:t>                                                                                  </a:t>
            </a:r>
          </a:p>
          <a:p>
            <a:pPr marL="274320" indent="-274320" eaLnBrk="1" fontAlgn="auto" hangingPunct="1">
              <a:spcAft>
                <a:spcPts val="0"/>
              </a:spcAft>
              <a:buFont typeface="Wingdings 2" pitchFamily="18" charset="2"/>
              <a:buNone/>
              <a:defRPr/>
            </a:pPr>
            <a:r>
              <a:rPr lang="el-GR" sz="1300" b="1" dirty="0" smtClean="0">
                <a:solidFill>
                  <a:srgbClr val="FFFF00"/>
                </a:solidFill>
                <a:latin typeface="Palatino Linotype" pitchFamily="18" charset="0"/>
              </a:rPr>
              <a:t>                                                                        Ο ιερός Νιπτήρας, </a:t>
            </a:r>
          </a:p>
          <a:p>
            <a:pPr marL="274320" indent="-274320" eaLnBrk="1" fontAlgn="auto" hangingPunct="1">
              <a:spcAft>
                <a:spcPts val="0"/>
              </a:spcAft>
              <a:buFont typeface="Wingdings 2" pitchFamily="18" charset="2"/>
              <a:buNone/>
              <a:defRPr/>
            </a:pPr>
            <a:r>
              <a:rPr lang="el-GR" sz="1300" b="1" dirty="0" err="1" smtClean="0">
                <a:solidFill>
                  <a:srgbClr val="FFFF00"/>
                </a:solidFill>
                <a:latin typeface="Palatino Linotype" pitchFamily="18" charset="0"/>
              </a:rPr>
              <a:t>εξωνάρθηκας</a:t>
            </a:r>
            <a:r>
              <a:rPr lang="el-GR" sz="1300" b="1" dirty="0" smtClean="0">
                <a:solidFill>
                  <a:srgbClr val="FFFF00"/>
                </a:solidFill>
                <a:latin typeface="Palatino Linotype" pitchFamily="18" charset="0"/>
              </a:rPr>
              <a:t> καθολικού </a:t>
            </a:r>
            <a:r>
              <a:rPr lang="el-GR" sz="1300" b="1" dirty="0" err="1" smtClean="0">
                <a:solidFill>
                  <a:srgbClr val="FFFF00"/>
                </a:solidFill>
                <a:latin typeface="Palatino Linotype" pitchFamily="18" charset="0"/>
              </a:rPr>
              <a:t>Ι.Μονής</a:t>
            </a:r>
            <a:r>
              <a:rPr lang="el-GR" sz="1300" b="1" dirty="0" smtClean="0">
                <a:solidFill>
                  <a:srgbClr val="FFFF00"/>
                </a:solidFill>
                <a:latin typeface="Palatino Linotype" pitchFamily="18" charset="0"/>
              </a:rPr>
              <a:t> </a:t>
            </a:r>
            <a:r>
              <a:rPr lang="el-GR" sz="1300" b="1" dirty="0" err="1" smtClean="0">
                <a:solidFill>
                  <a:srgbClr val="FFFF00"/>
                </a:solidFill>
                <a:latin typeface="Palatino Linotype" pitchFamily="18" charset="0"/>
              </a:rPr>
              <a:t>Βατοπαιδίου</a:t>
            </a:r>
            <a:r>
              <a:rPr lang="el-GR" sz="1300" b="1" dirty="0" smtClean="0">
                <a:solidFill>
                  <a:srgbClr val="FFFF00"/>
                </a:solidFill>
                <a:latin typeface="Palatino Linotype" pitchFamily="18" charset="0"/>
              </a:rPr>
              <a:t>, 14</a:t>
            </a:r>
            <a:r>
              <a:rPr lang="el-GR" sz="1300" b="1" baseline="30000" dirty="0" smtClean="0">
                <a:solidFill>
                  <a:srgbClr val="FFFF00"/>
                </a:solidFill>
                <a:latin typeface="Palatino Linotype" pitchFamily="18" charset="0"/>
              </a:rPr>
              <a:t>ος</a:t>
            </a:r>
            <a:r>
              <a:rPr lang="el-GR" sz="1300" b="1" dirty="0" smtClean="0">
                <a:solidFill>
                  <a:srgbClr val="FFFF00"/>
                </a:solidFill>
                <a:latin typeface="Palatino Linotype" pitchFamily="18" charset="0"/>
              </a:rPr>
              <a:t> αι. </a:t>
            </a:r>
          </a:p>
          <a:p>
            <a:pPr marL="274320" indent="-274320" eaLnBrk="1" fontAlgn="auto" hangingPunct="1">
              <a:spcAft>
                <a:spcPts val="0"/>
              </a:spcAft>
              <a:buFont typeface="Wingdings 2"/>
              <a:buChar char=""/>
              <a:defRPr/>
            </a:pPr>
            <a:endParaRPr lang="el-GR" sz="3000" dirty="0" smtClean="0">
              <a:solidFill>
                <a:schemeClr val="bg1"/>
              </a:solidFill>
            </a:endParaRPr>
          </a:p>
        </p:txBody>
      </p:sp>
      <p:sp>
        <p:nvSpPr>
          <p:cNvPr id="2" name="1 - Τίτλος"/>
          <p:cNvSpPr>
            <a:spLocks noGrp="1"/>
          </p:cNvSpPr>
          <p:nvPr>
            <p:ph type="title"/>
          </p:nvPr>
        </p:nvSpPr>
        <p:spPr>
          <a:xfrm>
            <a:off x="539552" y="188640"/>
            <a:ext cx="8229600" cy="792088"/>
          </a:xfrm>
        </p:spPr>
        <p:txBody>
          <a:bodyPr/>
          <a:lstStyle/>
          <a:p>
            <a:pPr eaLnBrk="1" fontAlgn="auto" hangingPunct="1">
              <a:spcAft>
                <a:spcPts val="0"/>
              </a:spcAft>
              <a:defRPr/>
            </a:pPr>
            <a:r>
              <a:rPr lang="el-GR" sz="3200" b="1" smtClean="0">
                <a:solidFill>
                  <a:srgbClr val="B2F0F0"/>
                </a:solidFill>
                <a:effectLst>
                  <a:outerShdw blurRad="38100" dist="38100" dir="2700000" algn="tl">
                    <a:srgbClr val="000000">
                      <a:alpha val="43137"/>
                    </a:srgbClr>
                  </a:outerShdw>
                </a:effectLst>
                <a:latin typeface="Palatino Linotype" pitchFamily="18" charset="0"/>
              </a:rPr>
              <a:t>Ένα παράδειγμα</a:t>
            </a:r>
          </a:p>
        </p:txBody>
      </p:sp>
      <p:sp>
        <p:nvSpPr>
          <p:cNvPr id="19461" name="5 - Θέση αριθμού διαφάνειας"/>
          <p:cNvSpPr>
            <a:spLocks noGrp="1"/>
          </p:cNvSpPr>
          <p:nvPr>
            <p:ph type="sldNum" sz="quarter" idx="12"/>
          </p:nvPr>
        </p:nvSpPr>
        <p:spPr bwMode="auto">
          <a:noFill/>
          <a:ln>
            <a:miter lim="800000"/>
            <a:headEnd/>
            <a:tailEnd/>
          </a:ln>
        </p:spPr>
        <p:txBody>
          <a:bodyPr/>
          <a:lstStyle/>
          <a:p>
            <a:fld id="{FFC24289-258A-4DBF-A0E0-3D4F8BC8FA84}" type="slidenum">
              <a:rPr lang="el-GR" altLang="el-GR" smtClean="0"/>
              <a:pPr/>
              <a:t>18</a:t>
            </a:fld>
            <a:endParaRPr lang="el-GR" altLang="el-GR" smtClean="0"/>
          </a:p>
        </p:txBody>
      </p:sp>
      <p:pic>
        <p:nvPicPr>
          <p:cNvPr id="19462" name="7 - Θέση περιεχομένου" descr="κεφαλίδα3.jpg"/>
          <p:cNvPicPr>
            <a:picLocks noChangeAspect="1"/>
          </p:cNvPicPr>
          <p:nvPr/>
        </p:nvPicPr>
        <p:blipFill>
          <a:blip r:embed="rId3"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3" name="Group 23"/>
          <p:cNvGraphicFramePr>
            <a:graphicFrameLocks noGrp="1"/>
          </p:cNvGraphicFramePr>
          <p:nvPr>
            <p:ph idx="1"/>
          </p:nvPr>
        </p:nvGraphicFramePr>
        <p:xfrm>
          <a:off x="395288" y="474663"/>
          <a:ext cx="8302625" cy="6126472"/>
        </p:xfrm>
        <a:graphic>
          <a:graphicData uri="http://schemas.openxmlformats.org/drawingml/2006/table">
            <a:tbl>
              <a:tblPr/>
              <a:tblGrid>
                <a:gridCol w="2767012">
                  <a:extLst>
                    <a:ext uri="{9D8B030D-6E8A-4147-A177-3AD203B41FA5}"/>
                  </a:extLst>
                </a:gridCol>
                <a:gridCol w="2768600">
                  <a:extLst>
                    <a:ext uri="{9D8B030D-6E8A-4147-A177-3AD203B41FA5}"/>
                  </a:extLst>
                </a:gridCol>
                <a:gridCol w="2767013">
                  <a:extLst>
                    <a:ext uri="{9D8B030D-6E8A-4147-A177-3AD203B41FA5}"/>
                  </a:extLst>
                </a:gridCol>
              </a:tblGrid>
              <a:tr h="64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993366"/>
                          </a:solidFill>
                          <a:effectLst/>
                          <a:latin typeface="Palatino Linotype" pitchFamily="18" charset="0"/>
                        </a:rPr>
                        <a:t>Τι βλέπεις ;</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993366"/>
                          </a:solidFill>
                          <a:effectLst/>
                          <a:latin typeface="Palatino Linotype" pitchFamily="18" charset="0"/>
                        </a:rPr>
                        <a:t>Τι  νομίζεις;</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993366"/>
                          </a:solidFill>
                          <a:effectLst/>
                          <a:latin typeface="Palatino Linotype" pitchFamily="18" charset="0"/>
                        </a:rPr>
                        <a:t>Τι σε κάνει να αναρωτιέσαι;</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CC"/>
                    </a:solidFill>
                  </a:tcPr>
                </a:tc>
                <a:extLst>
                  <a:ext uri="{0D108BD9-81ED-4DB2-BD59-A6C34878D82A}"/>
                </a:extLst>
              </a:tr>
              <a:tr h="548611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omic Sans MS" pitchFamily="66" charset="0"/>
                        </a:rPr>
                        <a:t>Βλέπω το Χριστό με  φωτοστέφανο</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omic Sans MS" pitchFamily="66" charset="0"/>
                        </a:rPr>
                        <a:t>Άνθρωποι που στέκονται ο ένας πίσω από τον άλλο</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omic Sans MS" pitchFamily="66" charset="0"/>
                        </a:rPr>
                        <a:t>Ο Χριστός κρατάει το πόδι ενός ανθρώπου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omic Sans MS" pitchFamily="66" charset="0"/>
                        </a:rPr>
                        <a:t>Δίπλα του  μια κολυμπήθρα  και ένα μεγάλο κανάτι</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omic Sans MS" pitchFamily="66" charset="0"/>
                        </a:rPr>
                        <a:t>Ένας άνθρωπος με το χέρι στο μέτωπο αναρωτιέται</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omic Sans MS" pitchFamily="66" charset="0"/>
                        </a:rPr>
                        <a:t>Υπάρχουν νέοι και ηλικιωμένοι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omic Sans MS" pitchFamily="66" charset="0"/>
                        </a:rPr>
                        <a:t>Υπάρχουν άνθρωποι που συζητούν και άλλοι που είναι σιωπηλοί</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omic Sans MS" pitchFamily="66" charset="0"/>
                        </a:rPr>
                        <a:t>Ένας νέος βοηθάει έναν άλλο να βγάλει το σανδάλι του</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omic Sans MS" pitchFamily="66" charset="0"/>
                        </a:rPr>
                        <a:t>Ένας άλλος το βγάζει μόνος του</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omic Sans MS" pitchFamily="66" charset="0"/>
                        </a:rPr>
                        <a:t>Ο Χριστός ευλογεί</a:t>
                      </a:r>
                      <a:r>
                        <a:rPr kumimoji="0" lang="el-GR" sz="1600" b="0" i="0" u="none" strike="noStrike" cap="none" normalizeH="0" baseline="0" dirty="0" smtClean="0">
                          <a:ln>
                            <a:noFill/>
                          </a:ln>
                          <a:solidFill>
                            <a:srgbClr val="000000"/>
                          </a:solidFill>
                          <a:effectLst/>
                          <a:latin typeface="Calibri" pitchFamily="34" charset="0"/>
                        </a:rPr>
                        <a:t> </a:t>
                      </a: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Είναι εδώ που ο Ιησούς πλένει τα πόδια των μαθητών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Νομίζω ότι οι μαθητές  ντρέπονται</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Ο Ιησούς θέλει να δείξει ότι είναι ίδιος με τους μαθητές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…θέλει να δείξει ότι δεν  είναι ανώτερος</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Οι μαθητές περιμένουν και υπακούουν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Ο Χριστός υπηρετεί τον άνθρωπο</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Ο Χριστός θέλει να δώσει το καλό παράδειγμα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omic Sans MS" pitchFamily="66"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Για ποιο λόγο το κάνει αυτό;</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Γιατί ταπεινώνεται;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Τι θέλει να διδάξει;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Τι σκέφτονται οι μαθητές;</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Γιατί θέλησε με αυτό τον τρόπο να τους δείξει την ταπείνωσή του;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Τι σημαίνει αλήθεια το ότι τους πλένει τα πόδια;</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Αφού ήταν ανώτερός τους γιατί το έκανε αυτό;</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omic Sans MS" pitchFamily="66" charset="0"/>
                        </a:rPr>
                        <a:t>Γιατί με το άλλο χέρι ευλογεί;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1800" b="0" i="0" u="none" strike="noStrike" cap="none" normalizeH="0" baseline="0" dirty="0" smtClean="0">
                        <a:ln>
                          <a:noFill/>
                        </a:ln>
                        <a:solidFill>
                          <a:srgbClr val="000000"/>
                        </a:solidFill>
                        <a:effectLst/>
                        <a:latin typeface="Comic Sans MS" pitchFamily="66"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bl>
          </a:graphicData>
        </a:graphic>
      </p:graphicFrame>
      <p:sp>
        <p:nvSpPr>
          <p:cNvPr id="15362" name="1 - Τίτλος"/>
          <p:cNvSpPr>
            <a:spLocks noGrp="1"/>
          </p:cNvSpPr>
          <p:nvPr>
            <p:ph type="title"/>
          </p:nvPr>
        </p:nvSpPr>
        <p:spPr>
          <a:xfrm>
            <a:off x="457200" y="0"/>
            <a:ext cx="8229600" cy="549275"/>
          </a:xfrm>
        </p:spPr>
        <p:txBody>
          <a:bodyPr>
            <a:normAutofit fontScale="90000"/>
          </a:bodyPr>
          <a:lstStyle/>
          <a:p>
            <a:pPr eaLnBrk="1" fontAlgn="auto" hangingPunct="1">
              <a:spcAft>
                <a:spcPts val="0"/>
              </a:spcAft>
              <a:defRPr/>
            </a:pPr>
            <a:r>
              <a:rPr lang="el-GR" sz="2400" b="1" smtClean="0">
                <a:solidFill>
                  <a:srgbClr val="FFFF00"/>
                </a:solidFill>
                <a:effectLst>
                  <a:outerShdw blurRad="38100" dist="38100" dir="2700000" algn="tl">
                    <a:srgbClr val="000000"/>
                  </a:outerShdw>
                </a:effectLst>
                <a:latin typeface="Palatino Linotype" pitchFamily="18" charset="0"/>
              </a:rPr>
              <a:t>Οι απαντήσεις των μαθητών</a:t>
            </a:r>
            <a:r>
              <a:rPr lang="el-GR" sz="3200" smtClean="0">
                <a:solidFill>
                  <a:srgbClr val="FFFF00"/>
                </a:solidFill>
                <a:latin typeface="Palatino Linotype" pitchFamily="18" charset="0"/>
              </a:rPr>
              <a:t> </a:t>
            </a:r>
          </a:p>
        </p:txBody>
      </p:sp>
      <p:sp>
        <p:nvSpPr>
          <p:cNvPr id="20497" name="4 - Θέση αριθμού διαφάνειας"/>
          <p:cNvSpPr>
            <a:spLocks noGrp="1"/>
          </p:cNvSpPr>
          <p:nvPr>
            <p:ph type="sldNum" sz="quarter" idx="12"/>
          </p:nvPr>
        </p:nvSpPr>
        <p:spPr bwMode="auto">
          <a:noFill/>
          <a:ln>
            <a:miter lim="800000"/>
            <a:headEnd/>
            <a:tailEnd/>
          </a:ln>
        </p:spPr>
        <p:txBody>
          <a:bodyPr/>
          <a:lstStyle/>
          <a:p>
            <a:fld id="{95681F56-9135-4801-A3FE-23E665FDA230}" type="slidenum">
              <a:rPr lang="el-GR" altLang="el-GR" smtClean="0"/>
              <a:pPr/>
              <a:t>19</a:t>
            </a:fld>
            <a:endParaRPr lang="el-GR" altLang="el-GR" smtClean="0"/>
          </a:p>
        </p:txBody>
      </p:sp>
      <p:pic>
        <p:nvPicPr>
          <p:cNvPr id="20498" name="7 - Θέση περιεχομένου" descr="κεφαλίδα3.jpg"/>
          <p:cNvPicPr>
            <a:picLocks noChangeAspect="1"/>
          </p:cNvPicPr>
          <p:nvPr/>
        </p:nvPicPr>
        <p:blipFill>
          <a:blip r:embed="rId2"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24744"/>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eaLnBrk="1" fontAlgn="auto" hangingPunct="1">
              <a:spcAft>
                <a:spcPts val="0"/>
              </a:spcAft>
              <a:defRPr/>
            </a:pPr>
            <a:r>
              <a:rPr lang="el-GR" sz="4000" b="1" spc="2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Γιατί Βιωματική και Διερευνητική μέθοδοι;</a:t>
            </a:r>
            <a:endParaRPr lang="el-GR" sz="40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endParaRPr>
          </a:p>
        </p:txBody>
      </p:sp>
      <p:pic>
        <p:nvPicPr>
          <p:cNvPr id="4099" name="7 - Θέση περιεχομένου" descr="κεφαλίδα3.jpg"/>
          <p:cNvPicPr>
            <a:picLocks noChangeAspect="1"/>
          </p:cNvPicPr>
          <p:nvPr/>
        </p:nvPicPr>
        <p:blipFill>
          <a:blip r:embed="rId3" cstate="print"/>
          <a:srcRect/>
          <a:stretch>
            <a:fillRect/>
          </a:stretch>
        </p:blipFill>
        <p:spPr bwMode="auto">
          <a:xfrm>
            <a:off x="0" y="6373813"/>
            <a:ext cx="9144000" cy="484187"/>
          </a:xfrm>
          <a:prstGeom prst="rect">
            <a:avLst/>
          </a:prstGeom>
          <a:noFill/>
          <a:ln w="9525">
            <a:noFill/>
            <a:miter lim="800000"/>
            <a:headEnd/>
            <a:tailEnd/>
          </a:ln>
        </p:spPr>
      </p:pic>
      <p:sp>
        <p:nvSpPr>
          <p:cNvPr id="6" name="5 - TextBox"/>
          <p:cNvSpPr txBox="1"/>
          <p:nvPr/>
        </p:nvSpPr>
        <p:spPr>
          <a:xfrm>
            <a:off x="179388" y="1341438"/>
            <a:ext cx="8785225" cy="4770437"/>
          </a:xfrm>
          <a:prstGeom prst="rect">
            <a:avLst/>
          </a:prstGeom>
          <a:solidFill>
            <a:schemeClr val="accent1">
              <a:lumMod val="20000"/>
              <a:lumOff val="80000"/>
            </a:schemeClr>
          </a:solidFill>
        </p:spPr>
        <p:txBody>
          <a:bodyPr>
            <a:spAutoFit/>
          </a:bodyPr>
          <a:lstStyle/>
          <a:p>
            <a:pPr fontAlgn="auto">
              <a:spcBef>
                <a:spcPts val="0"/>
              </a:spcBef>
              <a:spcAft>
                <a:spcPts val="1200"/>
              </a:spcAft>
              <a:buFont typeface="Courier New" pitchFamily="49" charset="0"/>
              <a:buChar char="o"/>
              <a:defRPr/>
            </a:pPr>
            <a:r>
              <a:rPr lang="el-GR" sz="2400" dirty="0">
                <a:latin typeface="+mn-lt"/>
                <a:cs typeface="+mn-cs"/>
              </a:rPr>
              <a:t> Υπηρετούν τον φιλοσοφικό προσανατολισμό και την παιδαγωγική θεωρία των νέων ΠΣ (Δημοτικό-</a:t>
            </a:r>
            <a:r>
              <a:rPr lang="el-GR" sz="2400" dirty="0" err="1">
                <a:latin typeface="+mn-lt"/>
                <a:cs typeface="+mn-cs"/>
              </a:rPr>
              <a:t>Γυμνάσι</a:t>
            </a:r>
            <a:r>
              <a:rPr lang="el-GR" sz="2400" dirty="0">
                <a:latin typeface="+mn-lt"/>
                <a:cs typeface="+mn-cs"/>
              </a:rPr>
              <a:t>ο, Λύκειο) </a:t>
            </a:r>
          </a:p>
          <a:p>
            <a:pPr fontAlgn="auto">
              <a:spcBef>
                <a:spcPts val="0"/>
              </a:spcBef>
              <a:spcAft>
                <a:spcPts val="1200"/>
              </a:spcAft>
              <a:buFont typeface="Courier New" pitchFamily="49" charset="0"/>
              <a:buChar char="o"/>
              <a:defRPr/>
            </a:pPr>
            <a:r>
              <a:rPr lang="el-GR" sz="2400" dirty="0">
                <a:latin typeface="+mn-lt"/>
                <a:cs typeface="+mn-cs"/>
              </a:rPr>
              <a:t> Στηρίζονται σε μία πλούσια γκάμα </a:t>
            </a:r>
            <a:r>
              <a:rPr lang="el-GR" sz="2400" dirty="0" err="1">
                <a:latin typeface="+mn-lt"/>
                <a:cs typeface="+mn-cs"/>
              </a:rPr>
              <a:t>γνωσιακών</a:t>
            </a:r>
            <a:r>
              <a:rPr lang="el-GR" sz="2400" dirty="0">
                <a:latin typeface="+mn-lt"/>
                <a:cs typeface="+mn-cs"/>
              </a:rPr>
              <a:t> </a:t>
            </a:r>
            <a:r>
              <a:rPr lang="el-GR" sz="2400" dirty="0" err="1">
                <a:latin typeface="+mn-lt"/>
                <a:cs typeface="+mn-cs"/>
              </a:rPr>
              <a:t>διαδικασίων</a:t>
            </a:r>
            <a:endParaRPr lang="el-GR" sz="2400" dirty="0">
              <a:latin typeface="+mn-lt"/>
              <a:cs typeface="+mn-cs"/>
            </a:endParaRPr>
          </a:p>
          <a:p>
            <a:pPr fontAlgn="auto">
              <a:spcBef>
                <a:spcPts val="0"/>
              </a:spcBef>
              <a:spcAft>
                <a:spcPts val="1200"/>
              </a:spcAft>
              <a:buFont typeface="Courier New" pitchFamily="49" charset="0"/>
              <a:buChar char="o"/>
              <a:defRPr/>
            </a:pPr>
            <a:r>
              <a:rPr lang="el-GR" sz="2400" dirty="0">
                <a:latin typeface="+mn-lt"/>
                <a:cs typeface="+mn-cs"/>
              </a:rPr>
              <a:t> Υποστηρίζουν τον νέο άνθρωπο σύμφωνα με τα αναπτυξιακά βιολογικά, γνωσιακά, ηθικά, συναισθηματικά και κοινωνικά χαρακτηριστικά του προκειμένου να παράγει γνώση</a:t>
            </a:r>
          </a:p>
          <a:p>
            <a:pPr fontAlgn="auto">
              <a:spcBef>
                <a:spcPts val="0"/>
              </a:spcBef>
              <a:spcAft>
                <a:spcPts val="1200"/>
              </a:spcAft>
              <a:buFont typeface="Courier New" pitchFamily="49" charset="0"/>
              <a:buChar char="o"/>
              <a:defRPr/>
            </a:pPr>
            <a:r>
              <a:rPr lang="el-GR" sz="2400" dirty="0">
                <a:latin typeface="+mn-lt"/>
                <a:cs typeface="+mn-cs"/>
              </a:rPr>
              <a:t> Εμπλέκουν την εκπαιδευτική κοινότητα σε μία ανοιχτή, διαφοροποιημένη και ευέλικτη  παραγωγή γνώσης, η οποία έχει σχέση με τη ζωή των μελών και βιωσιμότητα</a:t>
            </a:r>
          </a:p>
          <a:p>
            <a:pPr fontAlgn="auto">
              <a:spcBef>
                <a:spcPts val="0"/>
              </a:spcBef>
              <a:spcAft>
                <a:spcPts val="1200"/>
              </a:spcAft>
              <a:buFont typeface="Courier New" pitchFamily="49" charset="0"/>
              <a:buChar char="o"/>
              <a:defRPr/>
            </a:pPr>
            <a:r>
              <a:rPr lang="el-GR" sz="2400" dirty="0">
                <a:latin typeface="+mn-lt"/>
                <a:cs typeface="+mn-cs"/>
              </a:rPr>
              <a:t> Έχουν ερευνηθεί θεωρητικά και πρακτικά σε ευρωπαϊκό και ελληνικό πλαίσιο, ειδικά στη Θρησκευτική Εκπαίδευση</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11188" y="333375"/>
            <a:ext cx="8137525" cy="6524625"/>
          </a:xfrm>
        </p:spPr>
        <p:txBody>
          <a:bodyPr rtlCol="0">
            <a:normAutofit fontScale="70000" lnSpcReduction="20000"/>
          </a:bodyPr>
          <a:lstStyle/>
          <a:p>
            <a:pPr marL="274320" indent="-274320" eaLnBrk="1" fontAlgn="auto" hangingPunct="1">
              <a:spcAft>
                <a:spcPts val="0"/>
              </a:spcAft>
              <a:buFont typeface="Wingdings 2" pitchFamily="18" charset="2"/>
              <a:buNone/>
              <a:defRPr/>
            </a:pPr>
            <a:r>
              <a:rPr lang="el-GR" sz="4000" b="1" dirty="0" smtClean="0">
                <a:solidFill>
                  <a:schemeClr val="accent6">
                    <a:lumMod val="40000"/>
                    <a:lumOff val="60000"/>
                  </a:schemeClr>
                </a:solidFill>
                <a:effectLst>
                  <a:outerShdw blurRad="38100" dist="38100" dir="2700000" algn="tl">
                    <a:srgbClr val="000000">
                      <a:alpha val="43137"/>
                    </a:srgbClr>
                  </a:outerShdw>
                </a:effectLst>
                <a:latin typeface="Palatino Linotype" pitchFamily="18" charset="0"/>
              </a:rPr>
              <a:t>2</a:t>
            </a:r>
            <a:r>
              <a:rPr lang="el-GR" sz="4000" b="1" baseline="30000" dirty="0" smtClean="0">
                <a:solidFill>
                  <a:schemeClr val="accent6">
                    <a:lumMod val="40000"/>
                    <a:lumOff val="60000"/>
                  </a:schemeClr>
                </a:solidFill>
                <a:effectLst>
                  <a:outerShdw blurRad="38100" dist="38100" dir="2700000" algn="tl">
                    <a:srgbClr val="000000">
                      <a:alpha val="43137"/>
                    </a:srgbClr>
                  </a:outerShdw>
                </a:effectLst>
                <a:latin typeface="Palatino Linotype" pitchFamily="18" charset="0"/>
              </a:rPr>
              <a:t>ο</a:t>
            </a:r>
            <a:r>
              <a:rPr lang="el-GR" sz="4000" b="1" dirty="0" smtClean="0">
                <a:solidFill>
                  <a:schemeClr val="accent6">
                    <a:lumMod val="40000"/>
                    <a:lumOff val="60000"/>
                  </a:schemeClr>
                </a:solidFill>
                <a:effectLst>
                  <a:outerShdw blurRad="38100" dist="38100" dir="2700000" algn="tl">
                    <a:srgbClr val="000000">
                      <a:alpha val="43137"/>
                    </a:srgbClr>
                  </a:outerShdw>
                </a:effectLst>
                <a:latin typeface="Palatino Linotype" pitchFamily="18" charset="0"/>
              </a:rPr>
              <a:t> μοτίβο :  Βάζοντας τίτλους</a:t>
            </a:r>
          </a:p>
          <a:p>
            <a:pPr marL="274320" indent="-274320" eaLnBrk="1" fontAlgn="auto" hangingPunct="1">
              <a:spcAft>
                <a:spcPts val="0"/>
              </a:spcAft>
              <a:buFont typeface="Wingdings 2" pitchFamily="18" charset="2"/>
              <a:buNone/>
              <a:defRPr/>
            </a:pPr>
            <a:endParaRPr lang="el-GR" sz="4000" dirty="0" smtClean="0">
              <a:solidFill>
                <a:schemeClr val="accent2">
                  <a:lumMod val="20000"/>
                  <a:lumOff val="80000"/>
                </a:schemeClr>
              </a:solidFill>
              <a:effectLst>
                <a:outerShdw blurRad="38100" dist="38100" dir="2700000" algn="tl">
                  <a:srgbClr val="000000">
                    <a:alpha val="43137"/>
                  </a:srgbClr>
                </a:outerShdw>
              </a:effectLst>
            </a:endParaRPr>
          </a:p>
          <a:p>
            <a:pPr marL="274320" indent="-274320" eaLnBrk="1" fontAlgn="auto" hangingPunct="1">
              <a:spcAft>
                <a:spcPts val="0"/>
              </a:spcAft>
              <a:buFont typeface="Arial" pitchFamily="34" charset="0"/>
              <a:buNone/>
              <a:defRPr/>
            </a:pPr>
            <a:r>
              <a:rPr lang="el-GR" sz="3400" b="1" dirty="0" smtClean="0">
                <a:solidFill>
                  <a:srgbClr val="B2F0F0"/>
                </a:solidFill>
                <a:latin typeface="Palatino Linotype" pitchFamily="18" charset="0"/>
              </a:rPr>
              <a:t>Για ποιο λόγο χρησιμοποιώ το μοτίβο;</a:t>
            </a:r>
          </a:p>
          <a:p>
            <a:pPr marL="274320" indent="-274320" algn="just" eaLnBrk="1" fontAlgn="auto" hangingPunct="1">
              <a:lnSpc>
                <a:spcPct val="170000"/>
              </a:lnSpc>
              <a:spcAft>
                <a:spcPts val="0"/>
              </a:spcAft>
              <a:buFont typeface="Arial" pitchFamily="34" charset="0"/>
              <a:buNone/>
              <a:defRPr/>
            </a:pPr>
            <a:r>
              <a:rPr lang="el-GR" sz="2900" b="1" dirty="0" smtClean="0">
                <a:latin typeface="Palatino Linotype" pitchFamily="18" charset="0"/>
              </a:rPr>
              <a:t>Όταν θέλω οι μαθητές  </a:t>
            </a:r>
            <a:r>
              <a:rPr lang="el-GR" sz="2900" b="1" dirty="0" smtClean="0">
                <a:solidFill>
                  <a:srgbClr val="FFFF99"/>
                </a:solidFill>
                <a:latin typeface="Palatino Linotype" pitchFamily="18" charset="0"/>
              </a:rPr>
              <a:t> </a:t>
            </a:r>
            <a:r>
              <a:rPr lang="el-GR" sz="2900" b="1" dirty="0" smtClean="0">
                <a:effectLst>
                  <a:outerShdw blurRad="38100" dist="38100" dir="2700000" algn="tl">
                    <a:srgbClr val="000000">
                      <a:alpha val="43137"/>
                    </a:srgbClr>
                  </a:outerShdw>
                </a:effectLst>
                <a:latin typeface="Palatino Linotype" pitchFamily="18" charset="0"/>
              </a:rPr>
              <a:t>να</a:t>
            </a:r>
            <a:r>
              <a:rPr lang="el-GR" sz="2900" b="1" dirty="0" smtClean="0">
                <a:solidFill>
                  <a:srgbClr val="FFFF99"/>
                </a:solidFill>
                <a:effectLst>
                  <a:outerShdw blurRad="38100" dist="38100" dir="2700000" algn="tl">
                    <a:srgbClr val="000000">
                      <a:alpha val="43137"/>
                    </a:srgbClr>
                  </a:outerShdw>
                </a:effectLst>
                <a:latin typeface="Palatino Linotype" pitchFamily="18" charset="0"/>
              </a:rPr>
              <a:t> </a:t>
            </a:r>
            <a:r>
              <a:rPr lang="el-GR" sz="2900" b="1" dirty="0" smtClean="0">
                <a:solidFill>
                  <a:schemeClr val="accent6">
                    <a:lumMod val="40000"/>
                    <a:lumOff val="60000"/>
                  </a:schemeClr>
                </a:solidFill>
                <a:effectLst>
                  <a:outerShdw blurRad="38100" dist="38100" dir="2700000" algn="tl">
                    <a:srgbClr val="000000">
                      <a:alpha val="43137"/>
                    </a:srgbClr>
                  </a:outerShdw>
                </a:effectLst>
                <a:latin typeface="Palatino Linotype" pitchFamily="18" charset="0"/>
              </a:rPr>
              <a:t>συνοψίσουν</a:t>
            </a:r>
            <a:r>
              <a:rPr lang="el-GR" sz="2900" b="1" dirty="0" smtClean="0">
                <a:solidFill>
                  <a:srgbClr val="C00000"/>
                </a:solidFill>
                <a:effectLst>
                  <a:outerShdw blurRad="38100" dist="38100" dir="2700000" algn="tl">
                    <a:srgbClr val="000000">
                      <a:alpha val="43137"/>
                    </a:srgbClr>
                  </a:outerShdw>
                </a:effectLst>
                <a:latin typeface="Palatino Linotype" pitchFamily="18" charset="0"/>
              </a:rPr>
              <a:t> </a:t>
            </a:r>
            <a:r>
              <a:rPr lang="el-GR" sz="2900" b="1" dirty="0" smtClean="0">
                <a:effectLst>
                  <a:outerShdw blurRad="38100" dist="38100" dir="2700000" algn="tl">
                    <a:srgbClr val="000000">
                      <a:alpha val="43137"/>
                    </a:srgbClr>
                  </a:outerShdw>
                </a:effectLst>
                <a:latin typeface="Palatino Linotype" pitchFamily="18" charset="0"/>
              </a:rPr>
              <a:t> </a:t>
            </a:r>
            <a:r>
              <a:rPr lang="el-GR" sz="2900" b="1" dirty="0" smtClean="0">
                <a:latin typeface="Palatino Linotype" pitchFamily="18" charset="0"/>
              </a:rPr>
              <a:t>και</a:t>
            </a:r>
            <a:r>
              <a:rPr lang="el-GR" sz="2900" b="1" dirty="0" smtClean="0">
                <a:solidFill>
                  <a:srgbClr val="FFFF99"/>
                </a:solidFill>
                <a:latin typeface="Palatino Linotype" pitchFamily="18" charset="0"/>
              </a:rPr>
              <a:t> </a:t>
            </a:r>
          </a:p>
          <a:p>
            <a:pPr marL="274320" indent="-274320" algn="just" eaLnBrk="1" fontAlgn="auto" hangingPunct="1">
              <a:lnSpc>
                <a:spcPct val="170000"/>
              </a:lnSpc>
              <a:spcAft>
                <a:spcPts val="0"/>
              </a:spcAft>
              <a:buFont typeface="Arial" pitchFamily="34" charset="0"/>
              <a:buNone/>
              <a:defRPr/>
            </a:pPr>
            <a:r>
              <a:rPr lang="el-GR" sz="2900" b="1" dirty="0" smtClean="0">
                <a:latin typeface="Palatino Linotype" pitchFamily="18" charset="0"/>
              </a:rPr>
              <a:t>                                              να συλλάβουν την </a:t>
            </a:r>
            <a:r>
              <a:rPr lang="el-GR" sz="2900" b="1" dirty="0" smtClean="0">
                <a:solidFill>
                  <a:schemeClr val="accent6">
                    <a:lumMod val="40000"/>
                    <a:lumOff val="60000"/>
                  </a:schemeClr>
                </a:solidFill>
                <a:latin typeface="Palatino Linotype" pitchFamily="18" charset="0"/>
              </a:rPr>
              <a:t>ουσία</a:t>
            </a:r>
            <a:r>
              <a:rPr lang="el-GR" sz="2900" b="1" dirty="0" smtClean="0">
                <a:latin typeface="Palatino Linotype" pitchFamily="18" charset="0"/>
              </a:rPr>
              <a:t> του θέματος </a:t>
            </a:r>
          </a:p>
          <a:p>
            <a:pPr marL="274320" indent="-274320" eaLnBrk="1" fontAlgn="auto" hangingPunct="1">
              <a:lnSpc>
                <a:spcPct val="170000"/>
              </a:lnSpc>
              <a:spcAft>
                <a:spcPts val="0"/>
              </a:spcAft>
              <a:buFont typeface="Arial" pitchFamily="34" charset="0"/>
              <a:buNone/>
              <a:defRPr/>
            </a:pPr>
            <a:r>
              <a:rPr lang="el-GR" sz="3400" b="1" dirty="0" smtClean="0">
                <a:solidFill>
                  <a:srgbClr val="B2F0F0"/>
                </a:solidFill>
                <a:effectLst>
                  <a:outerShdw blurRad="38100" dist="38100" dir="2700000" algn="tl">
                    <a:srgbClr val="000000">
                      <a:alpha val="43137"/>
                    </a:srgbClr>
                  </a:outerShdw>
                </a:effectLst>
                <a:latin typeface="Palatino Linotype" pitchFamily="18" charset="0"/>
              </a:rPr>
              <a:t>Πώς;</a:t>
            </a:r>
          </a:p>
          <a:p>
            <a:pPr marL="274320" indent="-274320" eaLnBrk="1" fontAlgn="auto" hangingPunct="1">
              <a:lnSpc>
                <a:spcPct val="170000"/>
              </a:lnSpc>
              <a:spcAft>
                <a:spcPts val="0"/>
              </a:spcAft>
              <a:buFont typeface="Wingdings 2"/>
              <a:buChar char=""/>
              <a:defRPr/>
            </a:pPr>
            <a:r>
              <a:rPr lang="el-GR" sz="2900" b="1" dirty="0" smtClean="0">
                <a:latin typeface="Palatino Linotype" pitchFamily="18" charset="0"/>
              </a:rPr>
              <a:t>Ατομικά   (γράφουν τον τίτλο) </a:t>
            </a:r>
          </a:p>
          <a:p>
            <a:pPr marL="274320" indent="-274320" eaLnBrk="1" fontAlgn="auto" hangingPunct="1">
              <a:lnSpc>
                <a:spcPct val="170000"/>
              </a:lnSpc>
              <a:spcAft>
                <a:spcPts val="0"/>
              </a:spcAft>
              <a:buFont typeface="Wingdings 2"/>
              <a:buChar char=""/>
              <a:defRPr/>
            </a:pPr>
            <a:r>
              <a:rPr lang="el-GR" sz="2900" b="1" dirty="0" smtClean="0">
                <a:latin typeface="Palatino Linotype" pitchFamily="18" charset="0"/>
              </a:rPr>
              <a:t>Μοιράζονται με τον διπλανό τους και </a:t>
            </a:r>
            <a:r>
              <a:rPr lang="el-GR" sz="2900" b="1" dirty="0" err="1" smtClean="0">
                <a:latin typeface="Palatino Linotype" pitchFamily="18" charset="0"/>
              </a:rPr>
              <a:t>συνδιαμορφώνουν</a:t>
            </a:r>
            <a:r>
              <a:rPr lang="el-GR" sz="2900" b="1" dirty="0" smtClean="0">
                <a:latin typeface="Palatino Linotype" pitchFamily="18" charset="0"/>
              </a:rPr>
              <a:t>  </a:t>
            </a:r>
          </a:p>
          <a:p>
            <a:pPr marL="274320" indent="-274320" eaLnBrk="1" fontAlgn="auto" hangingPunct="1">
              <a:lnSpc>
                <a:spcPct val="170000"/>
              </a:lnSpc>
              <a:spcAft>
                <a:spcPts val="0"/>
              </a:spcAft>
              <a:buFont typeface="Wingdings 2"/>
              <a:buChar char=""/>
              <a:defRPr/>
            </a:pPr>
            <a:r>
              <a:rPr lang="el-GR" sz="2900" b="1" dirty="0" smtClean="0">
                <a:latin typeface="Palatino Linotype" pitchFamily="18" charset="0"/>
              </a:rPr>
              <a:t>Ανακοινώνουν </a:t>
            </a:r>
          </a:p>
          <a:p>
            <a:pPr marL="274320" indent="-274320" eaLnBrk="1" fontAlgn="auto" hangingPunct="1">
              <a:lnSpc>
                <a:spcPct val="170000"/>
              </a:lnSpc>
              <a:spcAft>
                <a:spcPts val="0"/>
              </a:spcAft>
              <a:buFont typeface="Wingdings 2"/>
              <a:buChar char=""/>
              <a:defRPr/>
            </a:pPr>
            <a:r>
              <a:rPr lang="el-GR" sz="2900" b="1" dirty="0" smtClean="0">
                <a:latin typeface="Palatino Linotype" pitchFamily="18" charset="0"/>
              </a:rPr>
              <a:t>Οι απαντήσεις καταγράφονται στον πίνακα</a:t>
            </a:r>
          </a:p>
          <a:p>
            <a:pPr marL="274320" indent="-274320" eaLnBrk="1" fontAlgn="auto" hangingPunct="1">
              <a:lnSpc>
                <a:spcPct val="170000"/>
              </a:lnSpc>
              <a:spcAft>
                <a:spcPts val="0"/>
              </a:spcAft>
              <a:buFont typeface="Wingdings 2"/>
              <a:buChar char=""/>
              <a:defRPr/>
            </a:pPr>
            <a:r>
              <a:rPr lang="el-GR" sz="2900" b="1" dirty="0" smtClean="0">
                <a:latin typeface="Palatino Linotype" pitchFamily="18" charset="0"/>
              </a:rPr>
              <a:t>Η ολομέλεια της τάξης αποφαίνεται για τον πιο περιεκτικό τίτλο  </a:t>
            </a:r>
          </a:p>
          <a:p>
            <a:pPr marL="274320" indent="-274320" eaLnBrk="1" fontAlgn="auto" hangingPunct="1">
              <a:spcAft>
                <a:spcPts val="0"/>
              </a:spcAft>
              <a:buFont typeface="Wingdings 2"/>
              <a:buChar char=""/>
              <a:defRPr/>
            </a:pPr>
            <a:endParaRPr lang="el-GR" dirty="0"/>
          </a:p>
        </p:txBody>
      </p:sp>
      <p:sp>
        <p:nvSpPr>
          <p:cNvPr id="21507" name="3 - Θέση αριθμού διαφάνειας"/>
          <p:cNvSpPr>
            <a:spLocks noGrp="1"/>
          </p:cNvSpPr>
          <p:nvPr>
            <p:ph type="sldNum" sz="quarter" idx="12"/>
          </p:nvPr>
        </p:nvSpPr>
        <p:spPr bwMode="auto">
          <a:xfrm>
            <a:off x="8459788" y="6245225"/>
            <a:ext cx="504825" cy="476250"/>
          </a:xfrm>
          <a:noFill/>
          <a:ln>
            <a:miter lim="800000"/>
            <a:headEnd/>
            <a:tailEnd/>
          </a:ln>
        </p:spPr>
        <p:txBody>
          <a:bodyPr/>
          <a:lstStyle/>
          <a:p>
            <a:fld id="{03D6109F-8E93-4836-98B4-3A912496FBAD}" type="slidenum">
              <a:rPr lang="el-GR" altLang="el-GR" smtClean="0"/>
              <a:pPr/>
              <a:t>20</a:t>
            </a:fld>
            <a:endParaRPr lang="el-GR" altLang="el-GR" smtClean="0"/>
          </a:p>
        </p:txBody>
      </p:sp>
      <p:pic>
        <p:nvPicPr>
          <p:cNvPr id="21508" name="7 - Θέση περιεχομένου" descr="κεφαλίδα3.jpg"/>
          <p:cNvPicPr>
            <a:picLocks noChangeAspect="1"/>
          </p:cNvPicPr>
          <p:nvPr/>
        </p:nvPicPr>
        <p:blipFill>
          <a:blip r:embed="rId2"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84313"/>
            <a:ext cx="8229600" cy="4897437"/>
          </a:xfrm>
        </p:spPr>
        <p:txBody>
          <a:bodyPr rtlCol="0">
            <a:normAutofit fontScale="92500" lnSpcReduction="10000"/>
          </a:bodyPr>
          <a:lstStyle/>
          <a:p>
            <a:pPr marL="274320" indent="-274320" eaLnBrk="1" fontAlgn="auto" hangingPunct="1">
              <a:lnSpc>
                <a:spcPct val="150000"/>
              </a:lnSpc>
              <a:spcAft>
                <a:spcPts val="0"/>
              </a:spcAft>
              <a:buFont typeface="Arial" pitchFamily="34" charset="0"/>
              <a:buNone/>
              <a:defRPr/>
            </a:pPr>
            <a:r>
              <a:rPr lang="el-GR" b="1" dirty="0" smtClean="0">
                <a:effectLst>
                  <a:outerShdw blurRad="38100" dist="38100" dir="2700000" algn="tl">
                    <a:srgbClr val="000000">
                      <a:alpha val="43137"/>
                    </a:srgbClr>
                  </a:outerShdw>
                </a:effectLst>
                <a:latin typeface="Palatino Linotype" pitchFamily="18" charset="0"/>
              </a:rPr>
              <a:t>Ερωτήσεις: </a:t>
            </a:r>
          </a:p>
          <a:p>
            <a:pPr marL="274320" indent="-274320" eaLnBrk="1" fontAlgn="auto" hangingPunct="1">
              <a:lnSpc>
                <a:spcPct val="150000"/>
              </a:lnSpc>
              <a:spcAft>
                <a:spcPts val="0"/>
              </a:spcAft>
              <a:buFont typeface="Wingdings 2"/>
              <a:buChar char=""/>
              <a:defRPr/>
            </a:pPr>
            <a:r>
              <a:rPr lang="el-GR" b="1" dirty="0" smtClean="0">
                <a:effectLst>
                  <a:outerShdw blurRad="38100" dist="38100" dir="2700000" algn="tl">
                    <a:srgbClr val="000000">
                      <a:alpha val="43137"/>
                    </a:srgbClr>
                  </a:outerShdw>
                </a:effectLst>
                <a:latin typeface="Palatino Linotype" pitchFamily="18" charset="0"/>
              </a:rPr>
              <a:t>Αν αυτή ήταν η </a:t>
            </a:r>
            <a:r>
              <a:rPr lang="el-GR" b="1" dirty="0" smtClean="0">
                <a:solidFill>
                  <a:srgbClr val="FFFF66"/>
                </a:solidFill>
                <a:effectLst>
                  <a:outerShdw blurRad="38100" dist="38100" dir="2700000" algn="tl">
                    <a:srgbClr val="000000">
                      <a:alpha val="43137"/>
                    </a:srgbClr>
                  </a:outerShdw>
                </a:effectLst>
                <a:latin typeface="Palatino Linotype" pitchFamily="18" charset="0"/>
              </a:rPr>
              <a:t>αρχή </a:t>
            </a:r>
            <a:r>
              <a:rPr lang="el-GR" b="1" dirty="0" smtClean="0">
                <a:effectLst>
                  <a:outerShdw blurRad="38100" dist="38100" dir="2700000" algn="tl">
                    <a:srgbClr val="000000">
                      <a:alpha val="43137"/>
                    </a:srgbClr>
                  </a:outerShdw>
                </a:effectLst>
                <a:latin typeface="Palatino Linotype" pitchFamily="18" charset="0"/>
              </a:rPr>
              <a:t>μιας ιστορίας τι θα ακολουθούσε; </a:t>
            </a:r>
          </a:p>
          <a:p>
            <a:pPr marL="274320" indent="-274320" eaLnBrk="1" fontAlgn="auto" hangingPunct="1">
              <a:lnSpc>
                <a:spcPct val="150000"/>
              </a:lnSpc>
              <a:spcAft>
                <a:spcPts val="0"/>
              </a:spcAft>
              <a:buFont typeface="Wingdings 2"/>
              <a:buChar char=""/>
              <a:defRPr/>
            </a:pPr>
            <a:r>
              <a:rPr lang="el-GR" b="1" dirty="0" smtClean="0">
                <a:effectLst>
                  <a:outerShdw blurRad="38100" dist="38100" dir="2700000" algn="tl">
                    <a:srgbClr val="000000">
                      <a:alpha val="43137"/>
                    </a:srgbClr>
                  </a:outerShdw>
                </a:effectLst>
                <a:latin typeface="Palatino Linotype" pitchFamily="18" charset="0"/>
              </a:rPr>
              <a:t>Αν αυτό ήταν στο </a:t>
            </a:r>
            <a:r>
              <a:rPr lang="el-GR" b="1" dirty="0" smtClean="0">
                <a:solidFill>
                  <a:srgbClr val="FFFF66"/>
                </a:solidFill>
                <a:effectLst>
                  <a:outerShdw blurRad="38100" dist="38100" dir="2700000" algn="tl">
                    <a:srgbClr val="000000">
                      <a:alpha val="43137"/>
                    </a:srgbClr>
                  </a:outerShdw>
                </a:effectLst>
                <a:latin typeface="Palatino Linotype" pitchFamily="18" charset="0"/>
              </a:rPr>
              <a:t>μέσον</a:t>
            </a:r>
            <a:r>
              <a:rPr lang="el-GR" b="1" dirty="0" smtClean="0">
                <a:effectLst>
                  <a:outerShdw blurRad="38100" dist="38100" dir="2700000" algn="tl">
                    <a:srgbClr val="000000">
                      <a:alpha val="43137"/>
                    </a:srgbClr>
                  </a:outerShdw>
                </a:effectLst>
                <a:latin typeface="Palatino Linotype" pitchFamily="18" charset="0"/>
              </a:rPr>
              <a:t> μια ιστορίας τι θα είχε συμβεί προηγουμένως ; Τι θα ήταν επόμενο να συμβεί μετά;</a:t>
            </a:r>
          </a:p>
          <a:p>
            <a:pPr marL="274320" indent="-274320" eaLnBrk="1" fontAlgn="auto" hangingPunct="1">
              <a:lnSpc>
                <a:spcPct val="150000"/>
              </a:lnSpc>
              <a:spcAft>
                <a:spcPts val="0"/>
              </a:spcAft>
              <a:buFont typeface="Wingdings 2"/>
              <a:buChar char=""/>
              <a:defRPr/>
            </a:pPr>
            <a:r>
              <a:rPr lang="el-GR" b="1" dirty="0" smtClean="0">
                <a:effectLst>
                  <a:outerShdw blurRad="38100" dist="38100" dir="2700000" algn="tl">
                    <a:srgbClr val="000000">
                      <a:alpha val="43137"/>
                    </a:srgbClr>
                  </a:outerShdw>
                </a:effectLst>
                <a:latin typeface="Palatino Linotype" pitchFamily="18" charset="0"/>
              </a:rPr>
              <a:t>Αν ήταν το </a:t>
            </a:r>
            <a:r>
              <a:rPr lang="el-GR" b="1" dirty="0" smtClean="0">
                <a:solidFill>
                  <a:srgbClr val="FFFF66"/>
                </a:solidFill>
                <a:effectLst>
                  <a:outerShdw blurRad="38100" dist="38100" dir="2700000" algn="tl">
                    <a:srgbClr val="000000">
                      <a:alpha val="43137"/>
                    </a:srgbClr>
                  </a:outerShdw>
                </a:effectLst>
                <a:latin typeface="Palatino Linotype" pitchFamily="18" charset="0"/>
              </a:rPr>
              <a:t>τέλος</a:t>
            </a:r>
            <a:r>
              <a:rPr lang="el-GR" b="1" dirty="0" smtClean="0">
                <a:effectLst>
                  <a:outerShdw blurRad="38100" dist="38100" dir="2700000" algn="tl">
                    <a:srgbClr val="000000">
                      <a:alpha val="43137"/>
                    </a:srgbClr>
                  </a:outerShdw>
                </a:effectLst>
                <a:latin typeface="Palatino Linotype" pitchFamily="18" charset="0"/>
              </a:rPr>
              <a:t> ποια θα ήταν η ιστορία; </a:t>
            </a:r>
            <a:endParaRPr lang="el-GR" b="1" dirty="0">
              <a:effectLst>
                <a:outerShdw blurRad="38100" dist="38100" dir="2700000" algn="tl">
                  <a:srgbClr val="000000">
                    <a:alpha val="43137"/>
                  </a:srgbClr>
                </a:outerShdw>
              </a:effectLst>
              <a:latin typeface="Palatino Linotype" pitchFamily="18" charset="0"/>
            </a:endParaRPr>
          </a:p>
        </p:txBody>
      </p:sp>
      <p:sp>
        <p:nvSpPr>
          <p:cNvPr id="38914" name="1 - Τίτλος"/>
          <p:cNvSpPr>
            <a:spLocks noGrp="1"/>
          </p:cNvSpPr>
          <p:nvPr>
            <p:ph type="title"/>
          </p:nvPr>
        </p:nvSpPr>
        <p:spPr>
          <a:xfrm>
            <a:off x="636588" y="404664"/>
            <a:ext cx="8507412" cy="1008112"/>
          </a:xfrm>
        </p:spPr>
        <p:txBody>
          <a:bodyPr/>
          <a:lstStyle/>
          <a:p>
            <a:pPr eaLnBrk="1" fontAlgn="auto" hangingPunct="1">
              <a:spcAft>
                <a:spcPts val="0"/>
              </a:spcAft>
              <a:defRPr/>
            </a:pPr>
            <a:r>
              <a:rPr lang="el-GR" sz="3200" b="1" smtClean="0">
                <a:solidFill>
                  <a:schemeClr val="accent6">
                    <a:lumMod val="40000"/>
                    <a:lumOff val="60000"/>
                  </a:schemeClr>
                </a:solidFill>
                <a:effectLst>
                  <a:outerShdw blurRad="38100" dist="38100" dir="2700000" algn="tl">
                    <a:srgbClr val="000000">
                      <a:alpha val="43137"/>
                    </a:srgbClr>
                  </a:outerShdw>
                </a:effectLst>
                <a:latin typeface="Palatino Linotype" pitchFamily="18" charset="0"/>
              </a:rPr>
              <a:t>3</a:t>
            </a:r>
            <a:r>
              <a:rPr lang="el-GR" sz="3200" b="1" baseline="30000" smtClean="0">
                <a:solidFill>
                  <a:schemeClr val="accent6">
                    <a:lumMod val="40000"/>
                    <a:lumOff val="60000"/>
                  </a:schemeClr>
                </a:solidFill>
                <a:effectLst>
                  <a:outerShdw blurRad="38100" dist="38100" dir="2700000" algn="tl">
                    <a:srgbClr val="000000">
                      <a:alpha val="43137"/>
                    </a:srgbClr>
                  </a:outerShdw>
                </a:effectLst>
                <a:latin typeface="Palatino Linotype" pitchFamily="18" charset="0"/>
              </a:rPr>
              <a:t>ο</a:t>
            </a:r>
            <a:r>
              <a:rPr lang="el-GR" sz="3200" b="1" smtClean="0">
                <a:solidFill>
                  <a:schemeClr val="accent6">
                    <a:lumMod val="40000"/>
                    <a:lumOff val="60000"/>
                  </a:schemeClr>
                </a:solidFill>
                <a:effectLst>
                  <a:outerShdw blurRad="38100" dist="38100" dir="2700000" algn="tl">
                    <a:srgbClr val="000000">
                      <a:alpha val="43137"/>
                    </a:srgbClr>
                  </a:outerShdw>
                </a:effectLst>
                <a:latin typeface="Palatino Linotype" pitchFamily="18" charset="0"/>
              </a:rPr>
              <a:t> Μοτίβο : Η αρχή η μέση και το τέλος </a:t>
            </a:r>
          </a:p>
        </p:txBody>
      </p:sp>
      <p:sp>
        <p:nvSpPr>
          <p:cNvPr id="22532" name="4 - Θέση αριθμού διαφάνειας"/>
          <p:cNvSpPr>
            <a:spLocks noGrp="1"/>
          </p:cNvSpPr>
          <p:nvPr>
            <p:ph type="sldNum" sz="quarter" idx="12"/>
          </p:nvPr>
        </p:nvSpPr>
        <p:spPr bwMode="auto">
          <a:noFill/>
          <a:ln>
            <a:miter lim="800000"/>
            <a:headEnd/>
            <a:tailEnd/>
          </a:ln>
        </p:spPr>
        <p:txBody>
          <a:bodyPr/>
          <a:lstStyle/>
          <a:p>
            <a:fld id="{961D8A4A-11F0-4B87-89A2-CE0A345FAA45}" type="slidenum">
              <a:rPr lang="el-GR" altLang="el-GR" smtClean="0"/>
              <a:pPr/>
              <a:t>21</a:t>
            </a:fld>
            <a:endParaRPr lang="el-GR" altLang="el-GR" smtClean="0"/>
          </a:p>
        </p:txBody>
      </p:sp>
      <p:pic>
        <p:nvPicPr>
          <p:cNvPr id="22533" name="7 - Θέση περιεχομένου" descr="κεφαλίδα3.jpg"/>
          <p:cNvPicPr>
            <a:picLocks noChangeAspect="1"/>
          </p:cNvPicPr>
          <p:nvPr/>
        </p:nvPicPr>
        <p:blipFill>
          <a:blip r:embed="rId2"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750" y="908050"/>
            <a:ext cx="8135938" cy="5187950"/>
          </a:xfrm>
        </p:spPr>
        <p:txBody>
          <a:bodyPr>
            <a:normAutofit lnSpcReduction="10000"/>
          </a:bodyPr>
          <a:lstStyle/>
          <a:p>
            <a:pPr marL="274320" indent="-274320" eaLnBrk="1" fontAlgn="auto" hangingPunct="1">
              <a:spcAft>
                <a:spcPts val="0"/>
              </a:spcAft>
              <a:buFont typeface="Wingdings 2"/>
              <a:buNone/>
              <a:defRPr/>
            </a:pPr>
            <a:r>
              <a:rPr lang="el-GR" sz="3200" b="1" dirty="0" smtClean="0">
                <a:solidFill>
                  <a:srgbClr val="B2F0F0"/>
                </a:solidFill>
                <a:effectLst>
                  <a:outerShdw blurRad="38100" dist="38100" dir="2700000" algn="tl">
                    <a:srgbClr val="000000">
                      <a:alpha val="43137"/>
                    </a:srgbClr>
                  </a:outerShdw>
                </a:effectLst>
                <a:latin typeface="Palatino Linotype" pitchFamily="18" charset="0"/>
              </a:rPr>
              <a:t>Τεχνική του εκπαιδευτικού δράματος:</a:t>
            </a:r>
          </a:p>
          <a:p>
            <a:pPr marL="274320" indent="-274320" eaLnBrk="1" fontAlgn="auto" hangingPunct="1">
              <a:spcAft>
                <a:spcPts val="0"/>
              </a:spcAft>
              <a:buFont typeface="Wingdings 2"/>
              <a:buNone/>
              <a:defRPr/>
            </a:pPr>
            <a:endParaRPr lang="el-GR" sz="3200" b="1" dirty="0" smtClean="0">
              <a:solidFill>
                <a:srgbClr val="B2F0F0"/>
              </a:solidFill>
              <a:effectLst>
                <a:outerShdw blurRad="38100" dist="38100" dir="2700000" algn="tl">
                  <a:srgbClr val="000000">
                    <a:alpha val="43137"/>
                  </a:srgbClr>
                </a:outerShdw>
              </a:effectLst>
              <a:latin typeface="Palatino Linotype" pitchFamily="18" charset="0"/>
            </a:endParaRPr>
          </a:p>
          <a:p>
            <a:pPr marL="274320" indent="-274320" algn="ctr" eaLnBrk="1" fontAlgn="auto" hangingPunct="1">
              <a:spcAft>
                <a:spcPts val="0"/>
              </a:spcAft>
              <a:buFont typeface="Wingdings 2"/>
              <a:buNone/>
              <a:defRPr/>
            </a:pPr>
            <a:r>
              <a:rPr lang="el-GR" sz="3200" b="1" dirty="0" smtClean="0">
                <a:solidFill>
                  <a:srgbClr val="B2F0F0"/>
                </a:solidFill>
                <a:effectLst>
                  <a:outerShdw blurRad="38100" dist="38100" dir="2700000" algn="tl">
                    <a:srgbClr val="000000">
                      <a:alpha val="43137"/>
                    </a:srgbClr>
                  </a:outerShdw>
                </a:effectLst>
                <a:latin typeface="Palatino Linotype" pitchFamily="18" charset="0"/>
              </a:rPr>
              <a:t>Ανακριτική καρέκλα</a:t>
            </a:r>
          </a:p>
          <a:p>
            <a:pPr marL="274320" indent="-274320" eaLnBrk="1" fontAlgn="auto" hangingPunct="1">
              <a:spcAft>
                <a:spcPts val="0"/>
              </a:spcAft>
              <a:buFont typeface="Wingdings 2"/>
              <a:buNone/>
              <a:defRPr/>
            </a:pPr>
            <a:endParaRPr lang="el-GR" dirty="0" smtClean="0">
              <a:latin typeface="Palatino Linotype" pitchFamily="18" charset="0"/>
            </a:endParaRPr>
          </a:p>
          <a:p>
            <a:pPr marL="274320" indent="-274320" eaLnBrk="1" fontAlgn="auto" hangingPunct="1">
              <a:spcAft>
                <a:spcPts val="0"/>
              </a:spcAft>
              <a:buFont typeface="Wingdings 2"/>
              <a:buNone/>
              <a:defRPr/>
            </a:pPr>
            <a:endParaRPr lang="el-GR" dirty="0" smtClean="0"/>
          </a:p>
          <a:p>
            <a:pPr marL="274320" indent="-274320" eaLnBrk="1" fontAlgn="auto" hangingPunct="1">
              <a:spcAft>
                <a:spcPts val="0"/>
              </a:spcAft>
              <a:buFont typeface="Wingdings 2"/>
              <a:buChar char=""/>
              <a:defRPr/>
            </a:pPr>
            <a:endParaRPr lang="el-GR" dirty="0" smtClean="0"/>
          </a:p>
          <a:p>
            <a:pPr marL="274320" indent="-274320" algn="just" eaLnBrk="1" fontAlgn="auto" hangingPunct="1">
              <a:spcAft>
                <a:spcPts val="0"/>
              </a:spcAft>
              <a:buFont typeface="Wingdings 2" pitchFamily="18" charset="2"/>
              <a:buNone/>
              <a:defRPr/>
            </a:pPr>
            <a:r>
              <a:rPr lang="el-GR" dirty="0" smtClean="0">
                <a:solidFill>
                  <a:srgbClr val="FFFF99"/>
                </a:solidFill>
              </a:rPr>
              <a:t>   </a:t>
            </a:r>
            <a:r>
              <a:rPr lang="el-GR" b="1" dirty="0" smtClean="0">
                <a:effectLst>
                  <a:outerShdw blurRad="38100" dist="38100" dir="2700000" algn="tl">
                    <a:srgbClr val="000000">
                      <a:alpha val="43137"/>
                    </a:srgbClr>
                  </a:outerShdw>
                </a:effectLst>
                <a:latin typeface="Palatino Linotype" pitchFamily="18" charset="0"/>
              </a:rPr>
              <a:t>Ο ευεργετηθείς Ιουδαίος συζητά με τους συμπατριώτες του για τη βοήθεια που δέχτηκε από έναν εχθρό, το Σαμαρείτη.</a:t>
            </a:r>
          </a:p>
          <a:p>
            <a:pPr marL="274320" indent="-274320" eaLnBrk="1" fontAlgn="auto" hangingPunct="1">
              <a:spcAft>
                <a:spcPts val="0"/>
              </a:spcAft>
              <a:buFont typeface="Wingdings 2"/>
              <a:buChar char=""/>
              <a:defRPr/>
            </a:pPr>
            <a:endParaRPr lang="el-GR" dirty="0"/>
          </a:p>
        </p:txBody>
      </p:sp>
      <p:sp>
        <p:nvSpPr>
          <p:cNvPr id="24579" name="4 - Θέση αριθμού διαφάνειας"/>
          <p:cNvSpPr>
            <a:spLocks noGrp="1"/>
          </p:cNvSpPr>
          <p:nvPr>
            <p:ph type="sldNum" sz="quarter" idx="12"/>
          </p:nvPr>
        </p:nvSpPr>
        <p:spPr bwMode="auto">
          <a:noFill/>
          <a:ln>
            <a:miter lim="800000"/>
            <a:headEnd/>
            <a:tailEnd/>
          </a:ln>
        </p:spPr>
        <p:txBody>
          <a:bodyPr/>
          <a:lstStyle/>
          <a:p>
            <a:fld id="{A0A44B26-1FDB-43F4-B72A-9DAA1AAA8486}" type="slidenum">
              <a:rPr lang="el-GR" altLang="el-GR" smtClean="0"/>
              <a:pPr/>
              <a:t>22</a:t>
            </a:fld>
            <a:endParaRPr lang="el-GR" altLang="el-GR" smtClean="0"/>
          </a:p>
        </p:txBody>
      </p:sp>
      <p:pic>
        <p:nvPicPr>
          <p:cNvPr id="24580" name="7 - Θέση περιεχομένου" descr="κεφαλίδα3.jpg"/>
          <p:cNvPicPr>
            <a:picLocks noChangeAspect="1"/>
          </p:cNvPicPr>
          <p:nvPr/>
        </p:nvPicPr>
        <p:blipFill>
          <a:blip r:embed="rId2"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404813"/>
            <a:ext cx="8229600" cy="647700"/>
          </a:xfrm>
        </p:spPr>
        <p:txBody>
          <a:bodyPr/>
          <a:lstStyle/>
          <a:p>
            <a:pPr algn="ctr" eaLnBrk="1" hangingPunct="1">
              <a:defRPr/>
            </a:pPr>
            <a:r>
              <a:rPr lang="el-GR" sz="3200" b="1">
                <a:solidFill>
                  <a:srgbClr val="B2F0F0"/>
                </a:solidFill>
                <a:effectLst>
                  <a:outerShdw blurRad="38100" dist="38100" dir="2700000" algn="tl">
                    <a:srgbClr val="000000">
                      <a:alpha val="43137"/>
                    </a:srgbClr>
                  </a:outerShdw>
                </a:effectLst>
                <a:latin typeface="Palatino Linotype" pitchFamily="18" charset="0"/>
              </a:rPr>
              <a:t>Ανακριτική καρέκλα</a:t>
            </a:r>
          </a:p>
        </p:txBody>
      </p:sp>
      <p:sp>
        <p:nvSpPr>
          <p:cNvPr id="25603" name="Rectangle 3"/>
          <p:cNvSpPr>
            <a:spLocks noGrp="1" noChangeArrowheads="1"/>
          </p:cNvSpPr>
          <p:nvPr>
            <p:ph type="body" idx="1"/>
          </p:nvPr>
        </p:nvSpPr>
        <p:spPr>
          <a:xfrm>
            <a:off x="539750" y="1557338"/>
            <a:ext cx="8229600" cy="4897437"/>
          </a:xfrm>
        </p:spPr>
        <p:txBody>
          <a:bodyPr/>
          <a:lstStyle/>
          <a:p>
            <a:pPr algn="just" eaLnBrk="1" hangingPunct="1">
              <a:lnSpc>
                <a:spcPct val="90000"/>
              </a:lnSpc>
              <a:buFont typeface="Wingdings" pitchFamily="2" charset="2"/>
              <a:buNone/>
            </a:pPr>
            <a:endParaRPr lang="el-GR" altLang="el-GR" sz="2400" b="1" smtClean="0">
              <a:solidFill>
                <a:srgbClr val="FFFF00"/>
              </a:solidFill>
              <a:latin typeface="Palatino Linotype" pitchFamily="18" charset="0"/>
            </a:endParaRPr>
          </a:p>
          <a:p>
            <a:pPr algn="just" eaLnBrk="1" hangingPunct="1">
              <a:lnSpc>
                <a:spcPct val="90000"/>
              </a:lnSpc>
              <a:buFont typeface="Wingdings" pitchFamily="2" charset="2"/>
              <a:buNone/>
            </a:pPr>
            <a:r>
              <a:rPr lang="el-GR" altLang="el-GR" sz="2400" b="1" smtClean="0">
                <a:solidFill>
                  <a:srgbClr val="B2F0F0"/>
                </a:solidFill>
                <a:latin typeface="Palatino Linotype" pitchFamily="18" charset="0"/>
              </a:rPr>
              <a:t>    Για ποιο λόγο χρησιμοποιείται αυτή η τεχνική;</a:t>
            </a:r>
          </a:p>
          <a:p>
            <a:pPr algn="just" eaLnBrk="1" hangingPunct="1">
              <a:lnSpc>
                <a:spcPct val="90000"/>
              </a:lnSpc>
              <a:buFont typeface="Wingdings" pitchFamily="2" charset="2"/>
              <a:buNone/>
            </a:pPr>
            <a:r>
              <a:rPr lang="el-GR" altLang="el-GR" sz="2400" b="1" smtClean="0">
                <a:latin typeface="Palatino Linotype" pitchFamily="18" charset="0"/>
              </a:rPr>
              <a:t>   </a:t>
            </a:r>
          </a:p>
          <a:p>
            <a:pPr algn="just" eaLnBrk="1" hangingPunct="1">
              <a:lnSpc>
                <a:spcPct val="90000"/>
              </a:lnSpc>
              <a:buFont typeface="Wingdings" pitchFamily="2" charset="2"/>
              <a:buNone/>
            </a:pPr>
            <a:r>
              <a:rPr lang="el-GR" altLang="el-GR" sz="2400" b="1" smtClean="0">
                <a:latin typeface="Palatino Linotype" pitchFamily="18" charset="0"/>
              </a:rPr>
              <a:t>    Η τεχνική διευκολύνει τους μαθητές να αντιληφθούν τα κίνητρα και τις διαθέσεις ενός ρόλου, ενώ τους βοηθάει να εμβαθύνουν στη διερεύνηση της ανθρώπινης συμπεριφοράς.</a:t>
            </a:r>
          </a:p>
        </p:txBody>
      </p:sp>
      <p:sp>
        <p:nvSpPr>
          <p:cNvPr id="25604" name="4 - Θέση αριθμού διαφάνειας"/>
          <p:cNvSpPr>
            <a:spLocks noGrp="1"/>
          </p:cNvSpPr>
          <p:nvPr>
            <p:ph type="sldNum" sz="quarter" idx="12"/>
          </p:nvPr>
        </p:nvSpPr>
        <p:spPr bwMode="auto">
          <a:noFill/>
          <a:ln>
            <a:miter lim="800000"/>
            <a:headEnd/>
            <a:tailEnd/>
          </a:ln>
        </p:spPr>
        <p:txBody>
          <a:bodyPr/>
          <a:lstStyle/>
          <a:p>
            <a:fld id="{16025A54-A113-4F6E-BD64-99F2126938E9}" type="slidenum">
              <a:rPr lang="el-GR" altLang="el-GR" smtClean="0"/>
              <a:pPr/>
              <a:t>23</a:t>
            </a:fld>
            <a:endParaRPr lang="el-GR" altLang="el-GR" smtClean="0"/>
          </a:p>
        </p:txBody>
      </p:sp>
      <p:pic>
        <p:nvPicPr>
          <p:cNvPr id="25605" name="7 - Θέση περιεχομένου" descr="κεφαλίδα3.jpg"/>
          <p:cNvPicPr>
            <a:picLocks noChangeAspect="1"/>
          </p:cNvPicPr>
          <p:nvPr/>
        </p:nvPicPr>
        <p:blipFill>
          <a:blip r:embed="rId2"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274638"/>
            <a:ext cx="8229600" cy="994122"/>
          </a:xfrm>
        </p:spPr>
        <p:txBody>
          <a:bodyPr/>
          <a:lstStyle/>
          <a:p>
            <a:pPr algn="ctr" eaLnBrk="1" hangingPunct="1">
              <a:defRPr/>
            </a:pPr>
            <a:r>
              <a:rPr lang="el-GR" sz="3200" b="1">
                <a:solidFill>
                  <a:srgbClr val="B2F0F0"/>
                </a:solidFill>
                <a:effectLst>
                  <a:outerShdw blurRad="38100" dist="38100" dir="2700000" algn="tl">
                    <a:srgbClr val="000000">
                      <a:alpha val="43137"/>
                    </a:srgbClr>
                  </a:outerShdw>
                </a:effectLst>
                <a:latin typeface="Palatino Linotype" pitchFamily="18" charset="0"/>
              </a:rPr>
              <a:t>Κύκλος συνείδησης</a:t>
            </a:r>
          </a:p>
        </p:txBody>
      </p:sp>
      <p:sp>
        <p:nvSpPr>
          <p:cNvPr id="35843" name="Rectangle 3"/>
          <p:cNvSpPr>
            <a:spLocks noGrp="1" noChangeArrowheads="1"/>
          </p:cNvSpPr>
          <p:nvPr>
            <p:ph type="body" idx="1"/>
          </p:nvPr>
        </p:nvSpPr>
        <p:spPr>
          <a:xfrm>
            <a:off x="395288" y="1557338"/>
            <a:ext cx="8424862" cy="4967287"/>
          </a:xfrm>
        </p:spPr>
        <p:txBody>
          <a:bodyPr/>
          <a:lstStyle/>
          <a:p>
            <a:pPr algn="just" eaLnBrk="1" hangingPunct="1">
              <a:lnSpc>
                <a:spcPct val="90000"/>
              </a:lnSpc>
              <a:buFont typeface="Wingdings" pitchFamily="2" charset="2"/>
              <a:buNone/>
              <a:defRPr/>
            </a:pPr>
            <a:endParaRPr lang="el-GR" sz="2400" b="1" dirty="0" smtClean="0">
              <a:solidFill>
                <a:srgbClr val="FFFF99"/>
              </a:solidFill>
              <a:latin typeface="Palatino Linotype" pitchFamily="18" charset="0"/>
            </a:endParaRPr>
          </a:p>
          <a:p>
            <a:pPr algn="just" eaLnBrk="1" hangingPunct="1">
              <a:lnSpc>
                <a:spcPct val="90000"/>
              </a:lnSpc>
              <a:buFont typeface="Wingdings" pitchFamily="2" charset="2"/>
              <a:buNone/>
              <a:defRPr/>
            </a:pPr>
            <a:r>
              <a:rPr lang="el-GR" sz="2400" b="1" dirty="0" smtClean="0">
                <a:solidFill>
                  <a:srgbClr val="B2F0F0"/>
                </a:solidFill>
                <a:effectLst>
                  <a:outerShdw blurRad="38100" dist="38100" dir="2700000" algn="tl">
                    <a:srgbClr val="000000">
                      <a:alpha val="43137"/>
                    </a:srgbClr>
                  </a:outerShdw>
                </a:effectLst>
                <a:latin typeface="Palatino Linotype" pitchFamily="18" charset="0"/>
              </a:rPr>
              <a:t>    Για ποιο λόγο χρησιμοποιείται αυτή η τεχνική;</a:t>
            </a:r>
          </a:p>
          <a:p>
            <a:pPr algn="just" eaLnBrk="1" hangingPunct="1">
              <a:lnSpc>
                <a:spcPct val="90000"/>
              </a:lnSpc>
              <a:buFont typeface="Wingdings" pitchFamily="2" charset="2"/>
              <a:buNone/>
              <a:defRPr/>
            </a:pPr>
            <a:r>
              <a:rPr lang="el-GR" sz="2400" b="1" dirty="0" smtClean="0">
                <a:latin typeface="Palatino Linotype" pitchFamily="18" charset="0"/>
              </a:rPr>
              <a:t>   </a:t>
            </a:r>
          </a:p>
          <a:p>
            <a:pPr algn="just" eaLnBrk="1" hangingPunct="1">
              <a:lnSpc>
                <a:spcPct val="90000"/>
              </a:lnSpc>
              <a:buFont typeface="Wingdings" pitchFamily="2" charset="2"/>
              <a:buNone/>
              <a:defRPr/>
            </a:pPr>
            <a:r>
              <a:rPr lang="el-GR" sz="2400" b="1" dirty="0" smtClean="0">
                <a:latin typeface="Palatino Linotype" pitchFamily="18" charset="0"/>
              </a:rPr>
              <a:t>   Με την τεχνική αυτή, που δημιουργεί δραματική ένταση, οι μαθητές βιώνουν εδώ και τώρα τη στιγμή της απόφασης και εμβαθύνουν στο πρόβλημα. </a:t>
            </a:r>
          </a:p>
        </p:txBody>
      </p:sp>
      <p:sp>
        <p:nvSpPr>
          <p:cNvPr id="27652" name="4 - Θέση αριθμού διαφάνειας"/>
          <p:cNvSpPr>
            <a:spLocks noGrp="1"/>
          </p:cNvSpPr>
          <p:nvPr>
            <p:ph type="sldNum" sz="quarter" idx="12"/>
          </p:nvPr>
        </p:nvSpPr>
        <p:spPr bwMode="auto">
          <a:noFill/>
          <a:ln>
            <a:miter lim="800000"/>
            <a:headEnd/>
            <a:tailEnd/>
          </a:ln>
        </p:spPr>
        <p:txBody>
          <a:bodyPr/>
          <a:lstStyle/>
          <a:p>
            <a:fld id="{C937376C-72CB-4C24-99FB-C4280FE29E01}" type="slidenum">
              <a:rPr lang="el-GR" altLang="el-GR" smtClean="0"/>
              <a:pPr/>
              <a:t>24</a:t>
            </a:fld>
            <a:endParaRPr lang="el-GR" altLang="el-GR" smtClean="0"/>
          </a:p>
        </p:txBody>
      </p:sp>
      <p:pic>
        <p:nvPicPr>
          <p:cNvPr id="27653" name="7 - Θέση περιεχομένου" descr="κεφαλίδα3.jpg"/>
          <p:cNvPicPr>
            <a:picLocks noChangeAspect="1"/>
          </p:cNvPicPr>
          <p:nvPr/>
        </p:nvPicPr>
        <p:blipFill>
          <a:blip r:embed="rId2"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274638"/>
            <a:ext cx="8640763" cy="922114"/>
          </a:xfrm>
        </p:spPr>
        <p:txBody>
          <a:bodyPr/>
          <a:lstStyle/>
          <a:p>
            <a:pPr algn="ctr" eaLnBrk="1" hangingPunct="1">
              <a:defRPr/>
            </a:pPr>
            <a:r>
              <a:rPr lang="el-GR" sz="2800" b="1" smtClean="0">
                <a:solidFill>
                  <a:schemeClr val="tx1"/>
                </a:solidFill>
                <a:effectLst>
                  <a:outerShdw blurRad="38100" dist="38100" dir="2700000" algn="tl">
                    <a:srgbClr val="000000">
                      <a:alpha val="43137"/>
                    </a:srgbClr>
                  </a:outerShdw>
                </a:effectLst>
                <a:latin typeface="Palatino Linotype" pitchFamily="18" charset="0"/>
              </a:rPr>
              <a:t>Τεχνικές του Εκπαιδευτικού Δράματος </a:t>
            </a:r>
            <a:endParaRPr lang="el-GR" sz="2800" b="1" smtClean="0">
              <a:solidFill>
                <a:schemeClr val="tx1"/>
              </a:solidFill>
              <a:effectLst>
                <a:outerShdw blurRad="38100" dist="38100" dir="2700000" algn="tl">
                  <a:srgbClr val="000000">
                    <a:alpha val="43137"/>
                  </a:srgbClr>
                </a:outerShdw>
              </a:effectLst>
            </a:endParaRPr>
          </a:p>
        </p:txBody>
      </p:sp>
      <p:sp>
        <p:nvSpPr>
          <p:cNvPr id="30723" name="Rectangle 3"/>
          <p:cNvSpPr>
            <a:spLocks noGrp="1" noChangeArrowheads="1"/>
          </p:cNvSpPr>
          <p:nvPr>
            <p:ph type="body" idx="1"/>
          </p:nvPr>
        </p:nvSpPr>
        <p:spPr>
          <a:xfrm>
            <a:off x="827088" y="1484313"/>
            <a:ext cx="7777162" cy="4897437"/>
          </a:xfrm>
        </p:spPr>
        <p:txBody>
          <a:bodyPr>
            <a:normAutofit lnSpcReduction="10000"/>
          </a:bodyPr>
          <a:lstStyle/>
          <a:p>
            <a:pPr eaLnBrk="1" hangingPunct="1">
              <a:lnSpc>
                <a:spcPct val="150000"/>
              </a:lnSpc>
              <a:buFont typeface="Arial" pitchFamily="34" charset="0"/>
              <a:buChar char="►"/>
            </a:pPr>
            <a:r>
              <a:rPr lang="el-GR" altLang="el-GR" sz="2800" b="1" smtClean="0">
                <a:solidFill>
                  <a:srgbClr val="B2F0F0"/>
                </a:solidFill>
                <a:latin typeface="Palatino Linotype" pitchFamily="18" charset="0"/>
              </a:rPr>
              <a:t>Ανακριτική καρέκλα</a:t>
            </a:r>
            <a:endParaRPr lang="en-US" altLang="el-GR" sz="2800" b="1" smtClean="0">
              <a:solidFill>
                <a:srgbClr val="B2F0F0"/>
              </a:solidFill>
              <a:latin typeface="Palatino Linotype" pitchFamily="18" charset="0"/>
            </a:endParaRPr>
          </a:p>
          <a:p>
            <a:pPr eaLnBrk="1" hangingPunct="1">
              <a:lnSpc>
                <a:spcPct val="150000"/>
              </a:lnSpc>
              <a:buFont typeface="Arial" pitchFamily="34" charset="0"/>
              <a:buChar char="►"/>
            </a:pPr>
            <a:r>
              <a:rPr lang="el-GR" altLang="el-GR" sz="2800" b="1" smtClean="0">
                <a:solidFill>
                  <a:srgbClr val="B2F0F0"/>
                </a:solidFill>
                <a:latin typeface="Palatino Linotype" pitchFamily="18" charset="0"/>
              </a:rPr>
              <a:t>Κύκλος συνείδησης</a:t>
            </a:r>
          </a:p>
          <a:p>
            <a:pPr eaLnBrk="1" hangingPunct="1">
              <a:lnSpc>
                <a:spcPct val="150000"/>
              </a:lnSpc>
              <a:buFont typeface="Arial" pitchFamily="34" charset="0"/>
              <a:buChar char="►"/>
            </a:pPr>
            <a:r>
              <a:rPr lang="el-GR" altLang="el-GR" sz="2800" b="1" smtClean="0">
                <a:solidFill>
                  <a:srgbClr val="B2F0F0"/>
                </a:solidFill>
                <a:latin typeface="Palatino Linotype" pitchFamily="18" charset="0"/>
              </a:rPr>
              <a:t>Δυναμική εικόνα</a:t>
            </a:r>
          </a:p>
          <a:p>
            <a:pPr eaLnBrk="1" hangingPunct="1">
              <a:lnSpc>
                <a:spcPct val="150000"/>
              </a:lnSpc>
              <a:buFont typeface="Arial" pitchFamily="34" charset="0"/>
              <a:buChar char="►"/>
            </a:pPr>
            <a:r>
              <a:rPr lang="el-GR" altLang="el-GR" sz="2800" b="1" smtClean="0">
                <a:solidFill>
                  <a:srgbClr val="B2F0F0"/>
                </a:solidFill>
                <a:latin typeface="Palatino Linotype" pitchFamily="18" charset="0"/>
              </a:rPr>
              <a:t>Ρόλος στον τοίχο</a:t>
            </a:r>
          </a:p>
          <a:p>
            <a:pPr eaLnBrk="1" hangingPunct="1">
              <a:lnSpc>
                <a:spcPct val="150000"/>
              </a:lnSpc>
              <a:buFont typeface="Arial" pitchFamily="34" charset="0"/>
              <a:buChar char="►"/>
            </a:pPr>
            <a:r>
              <a:rPr lang="el-GR" altLang="el-GR" sz="2800" b="1" smtClean="0">
                <a:solidFill>
                  <a:srgbClr val="B2F0F0"/>
                </a:solidFill>
                <a:latin typeface="Palatino Linotype" pitchFamily="18" charset="0"/>
              </a:rPr>
              <a:t>Προσωπικό ημερολόγιο</a:t>
            </a:r>
          </a:p>
          <a:p>
            <a:pPr eaLnBrk="1" hangingPunct="1">
              <a:lnSpc>
                <a:spcPct val="150000"/>
              </a:lnSpc>
              <a:buFont typeface="Arial" pitchFamily="34" charset="0"/>
              <a:buChar char="►"/>
            </a:pPr>
            <a:r>
              <a:rPr lang="el-GR" altLang="el-GR" sz="2800" b="1" smtClean="0">
                <a:solidFill>
                  <a:srgbClr val="B2F0F0"/>
                </a:solidFill>
                <a:latin typeface="Palatino Linotype" pitchFamily="18" charset="0"/>
              </a:rPr>
              <a:t>Συλλογικός  ρόλος </a:t>
            </a:r>
          </a:p>
          <a:p>
            <a:pPr eaLnBrk="1" hangingPunct="1">
              <a:lnSpc>
                <a:spcPct val="150000"/>
              </a:lnSpc>
              <a:buFont typeface="Arial" pitchFamily="34" charset="0"/>
              <a:buChar char="►"/>
            </a:pPr>
            <a:r>
              <a:rPr lang="el-GR" altLang="el-GR" sz="2800" b="1" smtClean="0">
                <a:solidFill>
                  <a:srgbClr val="B2F0F0"/>
                </a:solidFill>
                <a:latin typeface="Palatino Linotype" pitchFamily="18" charset="0"/>
              </a:rPr>
              <a:t>Ομαδικό γλυπτό</a:t>
            </a:r>
          </a:p>
          <a:p>
            <a:pPr eaLnBrk="1" hangingPunct="1">
              <a:lnSpc>
                <a:spcPct val="150000"/>
              </a:lnSpc>
              <a:buFont typeface="Arial" pitchFamily="34" charset="0"/>
              <a:buChar char="►"/>
            </a:pPr>
            <a:endParaRPr lang="en-US" altLang="el-GR" sz="2800" smtClean="0">
              <a:solidFill>
                <a:srgbClr val="FFFF00"/>
              </a:solidFill>
              <a:latin typeface="Palatino Linotype" pitchFamily="18" charset="0"/>
            </a:endParaRPr>
          </a:p>
        </p:txBody>
      </p:sp>
      <p:sp>
        <p:nvSpPr>
          <p:cNvPr id="30724" name="4 - Θέση αριθμού διαφάνειας"/>
          <p:cNvSpPr>
            <a:spLocks noGrp="1"/>
          </p:cNvSpPr>
          <p:nvPr>
            <p:ph type="sldNum" sz="quarter" idx="12"/>
          </p:nvPr>
        </p:nvSpPr>
        <p:spPr bwMode="auto">
          <a:noFill/>
          <a:ln>
            <a:miter lim="800000"/>
            <a:headEnd/>
            <a:tailEnd/>
          </a:ln>
        </p:spPr>
        <p:txBody>
          <a:bodyPr/>
          <a:lstStyle/>
          <a:p>
            <a:fld id="{3CB5272A-D634-492D-9CF9-47235E1E2CEA}" type="slidenum">
              <a:rPr lang="el-GR" altLang="el-GR" smtClean="0"/>
              <a:pPr/>
              <a:t>25</a:t>
            </a:fld>
            <a:endParaRPr lang="el-GR" altLang="el-GR" smtClean="0"/>
          </a:p>
        </p:txBody>
      </p:sp>
      <p:pic>
        <p:nvPicPr>
          <p:cNvPr id="30725" name="7 - Θέση περιεχομένου" descr="κεφαλίδα3.jpg"/>
          <p:cNvPicPr>
            <a:picLocks noChangeAspect="1"/>
          </p:cNvPicPr>
          <p:nvPr/>
        </p:nvPicPr>
        <p:blipFill>
          <a:blip r:embed="rId2"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Owner\Επιφάνεια εργασίας\ΕΡΓΑ ΤΕΧΝΗΣ ΓΙΑ ΕΠΙΟΡΦΩΣΗ ΠΙΛΟΤΙΚΟΥ\rembrant-prodigal-son.jpg"/>
          <p:cNvPicPr>
            <a:picLocks noGrp="1" noChangeAspect="1" noChangeArrowheads="1"/>
          </p:cNvPicPr>
          <p:nvPr>
            <p:ph idx="1"/>
          </p:nvPr>
        </p:nvPicPr>
        <p:blipFill>
          <a:blip r:embed="rId2" cstate="print"/>
          <a:srcRect/>
          <a:stretch>
            <a:fillRect/>
          </a:stretch>
        </p:blipFill>
        <p:spPr>
          <a:xfrm>
            <a:off x="3179763" y="0"/>
            <a:ext cx="5122862" cy="6308725"/>
          </a:xfrm>
        </p:spPr>
      </p:pic>
      <p:sp>
        <p:nvSpPr>
          <p:cNvPr id="43010" name="1 - Τίτλος"/>
          <p:cNvSpPr>
            <a:spLocks noGrp="1"/>
          </p:cNvSpPr>
          <p:nvPr>
            <p:ph type="title"/>
          </p:nvPr>
        </p:nvSpPr>
        <p:spPr>
          <a:xfrm>
            <a:off x="457200" y="274638"/>
            <a:ext cx="1593850" cy="2506662"/>
          </a:xfrm>
        </p:spPr>
        <p:txBody>
          <a:bodyPr/>
          <a:lstStyle/>
          <a:p>
            <a:pPr eaLnBrk="1" fontAlgn="auto" hangingPunct="1">
              <a:spcAft>
                <a:spcPts val="0"/>
              </a:spcAft>
              <a:defRPr/>
            </a:pPr>
            <a:r>
              <a:rPr lang="el-GR" sz="2800" b="1" smtClean="0">
                <a:solidFill>
                  <a:schemeClr val="accent6">
                    <a:lumMod val="40000"/>
                    <a:lumOff val="60000"/>
                  </a:schemeClr>
                </a:solidFill>
                <a:effectLst>
                  <a:outerShdw blurRad="38100" dist="38100" dir="2700000" algn="tl">
                    <a:srgbClr val="000000">
                      <a:alpha val="43137"/>
                    </a:srgbClr>
                  </a:outerShdw>
                </a:effectLst>
                <a:latin typeface="Palatino Linotype" pitchFamily="18" charset="0"/>
              </a:rPr>
              <a:t>4ο μοτίβο </a:t>
            </a:r>
            <a:br>
              <a:rPr lang="el-GR" sz="2800" b="1" smtClean="0">
                <a:solidFill>
                  <a:schemeClr val="accent6">
                    <a:lumMod val="40000"/>
                    <a:lumOff val="60000"/>
                  </a:schemeClr>
                </a:solidFill>
                <a:effectLst>
                  <a:outerShdw blurRad="38100" dist="38100" dir="2700000" algn="tl">
                    <a:srgbClr val="000000">
                      <a:alpha val="43137"/>
                    </a:srgbClr>
                  </a:outerShdw>
                </a:effectLst>
                <a:latin typeface="Palatino Linotype" pitchFamily="18" charset="0"/>
              </a:rPr>
            </a:br>
            <a:r>
              <a:rPr lang="el-GR" b="1" smtClean="0">
                <a:solidFill>
                  <a:srgbClr val="B2F0F0"/>
                </a:solidFill>
                <a:latin typeface="Palatino Linotype" pitchFamily="18" charset="0"/>
              </a:rPr>
              <a:t/>
            </a:r>
            <a:br>
              <a:rPr lang="el-GR" b="1" smtClean="0">
                <a:solidFill>
                  <a:srgbClr val="B2F0F0"/>
                </a:solidFill>
                <a:latin typeface="Palatino Linotype" pitchFamily="18" charset="0"/>
              </a:rPr>
            </a:br>
            <a:r>
              <a:rPr lang="el-GR" b="1" smtClean="0">
                <a:solidFill>
                  <a:schemeClr val="tx1"/>
                </a:solidFill>
                <a:latin typeface="Palatino Linotype" pitchFamily="18" charset="0"/>
              </a:rPr>
              <a:t>10Χ2</a:t>
            </a:r>
          </a:p>
        </p:txBody>
      </p:sp>
      <p:sp>
        <p:nvSpPr>
          <p:cNvPr id="32772" name="4 - Θέση αριθμού διαφάνειας"/>
          <p:cNvSpPr>
            <a:spLocks noGrp="1"/>
          </p:cNvSpPr>
          <p:nvPr>
            <p:ph type="sldNum" sz="quarter" idx="12"/>
          </p:nvPr>
        </p:nvSpPr>
        <p:spPr bwMode="auto">
          <a:noFill/>
          <a:ln>
            <a:miter lim="800000"/>
            <a:headEnd/>
            <a:tailEnd/>
          </a:ln>
        </p:spPr>
        <p:txBody>
          <a:bodyPr/>
          <a:lstStyle/>
          <a:p>
            <a:fld id="{06EB5988-4620-4EED-926F-7791628BFF5A}" type="slidenum">
              <a:rPr lang="el-GR" altLang="el-GR" smtClean="0"/>
              <a:pPr/>
              <a:t>26</a:t>
            </a:fld>
            <a:endParaRPr lang="el-GR" altLang="el-GR" smtClean="0"/>
          </a:p>
        </p:txBody>
      </p:sp>
      <p:pic>
        <p:nvPicPr>
          <p:cNvPr id="32773" name="7 - Θέση περιεχομένου" descr="κεφαλίδα3.jpg"/>
          <p:cNvPicPr>
            <a:picLocks noChangeAspect="1"/>
          </p:cNvPicPr>
          <p:nvPr/>
        </p:nvPicPr>
        <p:blipFill>
          <a:blip r:embed="rId3"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288" y="188913"/>
            <a:ext cx="8497887" cy="6119812"/>
          </a:xfrm>
        </p:spPr>
        <p:txBody>
          <a:bodyPr rtlCol="0">
            <a:noAutofit/>
          </a:bodyPr>
          <a:lstStyle/>
          <a:p>
            <a:pPr marL="274320" indent="-274320" eaLnBrk="1" fontAlgn="auto" hangingPunct="1">
              <a:lnSpc>
                <a:spcPct val="170000"/>
              </a:lnSpc>
              <a:spcAft>
                <a:spcPts val="0"/>
              </a:spcAft>
              <a:buFont typeface="Arial" pitchFamily="34" charset="0"/>
              <a:buNone/>
              <a:defRPr/>
            </a:pPr>
            <a:r>
              <a:rPr lang="el-GR" sz="2400" b="1" dirty="0" smtClean="0">
                <a:solidFill>
                  <a:srgbClr val="B2F0F0"/>
                </a:solidFill>
                <a:effectLst>
                  <a:outerShdw blurRad="38100" dist="38100" dir="2700000" algn="tl">
                    <a:srgbClr val="000000">
                      <a:alpha val="43137"/>
                    </a:srgbClr>
                  </a:outerShdw>
                </a:effectLst>
                <a:latin typeface="Palatino Linotype" pitchFamily="18" charset="0"/>
              </a:rPr>
              <a:t>Για ποιο λόγο χρησιμοποιώ το μοτίβο;</a:t>
            </a:r>
          </a:p>
          <a:p>
            <a:pPr marL="274320" indent="-274320" eaLnBrk="1" fontAlgn="auto" hangingPunct="1">
              <a:lnSpc>
                <a:spcPct val="170000"/>
              </a:lnSpc>
              <a:spcAft>
                <a:spcPts val="0"/>
              </a:spcAft>
              <a:buFont typeface="Wingdings 2"/>
              <a:buChar char=""/>
              <a:defRPr/>
            </a:pPr>
            <a:r>
              <a:rPr lang="el-GR" sz="1800" b="1" dirty="0" smtClean="0">
                <a:effectLst>
                  <a:outerShdw blurRad="38100" dist="38100" dir="2700000" algn="tl">
                    <a:srgbClr val="000000">
                      <a:alpha val="43137"/>
                    </a:srgbClr>
                  </a:outerShdw>
                </a:effectLst>
                <a:latin typeface="Palatino Linotype" pitchFamily="18" charset="0"/>
              </a:rPr>
              <a:t>Α’ ματιά :  Ασκούνται στην προσεκτική παρατήρηση και </a:t>
            </a:r>
          </a:p>
          <a:p>
            <a:pPr marL="274320" indent="-274320" eaLnBrk="1" fontAlgn="auto" hangingPunct="1">
              <a:lnSpc>
                <a:spcPct val="170000"/>
              </a:lnSpc>
              <a:spcAft>
                <a:spcPts val="0"/>
              </a:spcAft>
              <a:buFont typeface="Wingdings 2"/>
              <a:buChar char=""/>
              <a:defRPr/>
            </a:pPr>
            <a:r>
              <a:rPr lang="el-GR" sz="1800" b="1" dirty="0" smtClean="0">
                <a:effectLst>
                  <a:outerShdw blurRad="38100" dist="38100" dir="2700000" algn="tl">
                    <a:srgbClr val="000000">
                      <a:alpha val="43137"/>
                    </a:srgbClr>
                  </a:outerShdw>
                </a:effectLst>
                <a:latin typeface="Palatino Linotype" pitchFamily="18" charset="0"/>
              </a:rPr>
              <a:t>Β’ ματιά :   Ασκούνται στην εμβάθυνση </a:t>
            </a:r>
          </a:p>
          <a:p>
            <a:pPr marL="274320" indent="-274320" eaLnBrk="1" fontAlgn="auto" hangingPunct="1">
              <a:lnSpc>
                <a:spcPct val="170000"/>
              </a:lnSpc>
              <a:spcAft>
                <a:spcPts val="0"/>
              </a:spcAft>
              <a:buFont typeface="Arial" pitchFamily="34" charset="0"/>
              <a:buNone/>
              <a:defRPr/>
            </a:pPr>
            <a:r>
              <a:rPr lang="el-GR" sz="2400" b="1" dirty="0" smtClean="0">
                <a:solidFill>
                  <a:srgbClr val="B2F0F0"/>
                </a:solidFill>
                <a:effectLst>
                  <a:outerShdw blurRad="38100" dist="38100" dir="2700000" algn="tl">
                    <a:srgbClr val="000000">
                      <a:alpha val="43137"/>
                    </a:srgbClr>
                  </a:outerShdw>
                </a:effectLst>
                <a:latin typeface="Palatino Linotype" pitchFamily="18" charset="0"/>
              </a:rPr>
              <a:t>Πώς</a:t>
            </a:r>
            <a:r>
              <a:rPr lang="el-GR" sz="1600" b="1" dirty="0" smtClean="0">
                <a:solidFill>
                  <a:srgbClr val="B2F0F0"/>
                </a:solidFill>
                <a:effectLst>
                  <a:outerShdw blurRad="38100" dist="38100" dir="2700000" algn="tl">
                    <a:srgbClr val="000000">
                      <a:alpha val="43137"/>
                    </a:srgbClr>
                  </a:outerShdw>
                </a:effectLst>
                <a:latin typeface="Palatino Linotype" pitchFamily="18" charset="0"/>
              </a:rPr>
              <a:t>; </a:t>
            </a:r>
          </a:p>
          <a:p>
            <a:pPr marL="274320" indent="-274320" eaLnBrk="1" fontAlgn="auto" hangingPunct="1">
              <a:lnSpc>
                <a:spcPct val="170000"/>
              </a:lnSpc>
              <a:spcAft>
                <a:spcPts val="0"/>
              </a:spcAft>
              <a:buFont typeface="Arial" pitchFamily="34" charset="0"/>
              <a:buNone/>
              <a:defRPr/>
            </a:pPr>
            <a:r>
              <a:rPr lang="el-GR" sz="1800" b="1" i="1" dirty="0" smtClean="0">
                <a:effectLst>
                  <a:outerShdw blurRad="38100" dist="38100" dir="2700000" algn="tl">
                    <a:srgbClr val="000000">
                      <a:alpha val="43137"/>
                    </a:srgbClr>
                  </a:outerShdw>
                </a:effectLst>
                <a:latin typeface="Palatino Linotype" pitchFamily="18" charset="0"/>
              </a:rPr>
              <a:t>         Α’  ματιά </a:t>
            </a:r>
          </a:p>
          <a:p>
            <a:pPr marL="274320" indent="-274320" eaLnBrk="1" fontAlgn="auto" hangingPunct="1">
              <a:lnSpc>
                <a:spcPct val="170000"/>
              </a:lnSpc>
              <a:spcAft>
                <a:spcPts val="0"/>
              </a:spcAft>
              <a:buFont typeface="Wingdings 2"/>
              <a:buChar char=""/>
              <a:defRPr/>
            </a:pPr>
            <a:r>
              <a:rPr lang="el-GR" sz="1800" b="1" dirty="0" smtClean="0">
                <a:effectLst>
                  <a:outerShdw blurRad="38100" dist="38100" dir="2700000" algn="tl">
                    <a:srgbClr val="000000">
                      <a:alpha val="43137"/>
                    </a:srgbClr>
                  </a:outerShdw>
                </a:effectLst>
                <a:latin typeface="Palatino Linotype" pitchFamily="18" charset="0"/>
              </a:rPr>
              <a:t>κοιτάζουν προσεκτικά το έργο τέχνης </a:t>
            </a:r>
          </a:p>
          <a:p>
            <a:pPr marL="274320" indent="-274320" eaLnBrk="1" fontAlgn="auto" hangingPunct="1">
              <a:lnSpc>
                <a:spcPct val="170000"/>
              </a:lnSpc>
              <a:spcAft>
                <a:spcPts val="0"/>
              </a:spcAft>
              <a:buFont typeface="Wingdings 2"/>
              <a:buChar char=""/>
              <a:defRPr/>
            </a:pPr>
            <a:r>
              <a:rPr lang="el-GR" sz="1800" b="1" dirty="0" smtClean="0">
                <a:effectLst>
                  <a:outerShdw blurRad="38100" dist="38100" dir="2700000" algn="tl">
                    <a:srgbClr val="000000">
                      <a:alpha val="43137"/>
                    </a:srgbClr>
                  </a:outerShdw>
                </a:effectLst>
                <a:latin typeface="Palatino Linotype" pitchFamily="18" charset="0"/>
              </a:rPr>
              <a:t>γράφουν σε κατάλογο 10 λέξεις ή φράσεις σχετικές με έργο τέχνης </a:t>
            </a:r>
          </a:p>
          <a:p>
            <a:pPr marL="274320" indent="-274320" eaLnBrk="1" fontAlgn="auto" hangingPunct="1">
              <a:lnSpc>
                <a:spcPct val="170000"/>
              </a:lnSpc>
              <a:spcAft>
                <a:spcPts val="0"/>
              </a:spcAft>
              <a:buFont typeface="Arial" pitchFamily="34" charset="0"/>
              <a:buNone/>
              <a:defRPr/>
            </a:pPr>
            <a:r>
              <a:rPr lang="el-GR" sz="1800" b="1" dirty="0" smtClean="0">
                <a:effectLst>
                  <a:outerShdw blurRad="38100" dist="38100" dir="2700000" algn="tl">
                    <a:srgbClr val="000000">
                      <a:alpha val="43137"/>
                    </a:srgbClr>
                  </a:outerShdw>
                </a:effectLst>
                <a:latin typeface="Palatino Linotype" pitchFamily="18" charset="0"/>
              </a:rPr>
              <a:t>        Β’  </a:t>
            </a:r>
            <a:r>
              <a:rPr lang="el-GR" sz="1800" b="1" i="1" dirty="0" smtClean="0">
                <a:effectLst>
                  <a:outerShdw blurRad="38100" dist="38100" dir="2700000" algn="tl">
                    <a:srgbClr val="000000">
                      <a:alpha val="43137"/>
                    </a:srgbClr>
                  </a:outerShdw>
                </a:effectLst>
                <a:latin typeface="Palatino Linotype" pitchFamily="18" charset="0"/>
              </a:rPr>
              <a:t>ματιά</a:t>
            </a:r>
            <a:r>
              <a:rPr lang="el-GR" sz="1800" b="1" dirty="0" smtClean="0">
                <a:effectLst>
                  <a:outerShdw blurRad="38100" dist="38100" dir="2700000" algn="tl">
                    <a:srgbClr val="000000">
                      <a:alpha val="43137"/>
                    </a:srgbClr>
                  </a:outerShdw>
                </a:effectLst>
                <a:latin typeface="Palatino Linotype" pitchFamily="18" charset="0"/>
              </a:rPr>
              <a:t> </a:t>
            </a:r>
          </a:p>
          <a:p>
            <a:pPr marL="274320" indent="-274320" eaLnBrk="1" fontAlgn="auto" hangingPunct="1">
              <a:lnSpc>
                <a:spcPct val="170000"/>
              </a:lnSpc>
              <a:spcAft>
                <a:spcPts val="0"/>
              </a:spcAft>
              <a:buFont typeface="Wingdings 2"/>
              <a:buChar char=""/>
              <a:defRPr/>
            </a:pPr>
            <a:r>
              <a:rPr lang="el-GR" sz="1800" b="1" dirty="0" smtClean="0">
                <a:effectLst>
                  <a:outerShdw blurRad="38100" dist="38100" dir="2700000" algn="tl">
                    <a:srgbClr val="000000">
                      <a:alpha val="43137"/>
                    </a:srgbClr>
                  </a:outerShdw>
                </a:effectLst>
                <a:latin typeface="Palatino Linotype" pitchFamily="18" charset="0"/>
              </a:rPr>
              <a:t>ξανακοιτάζουν προσεκτικά  και </a:t>
            </a:r>
          </a:p>
          <a:p>
            <a:pPr marL="274320" indent="-274320" eaLnBrk="1" fontAlgn="auto" hangingPunct="1">
              <a:lnSpc>
                <a:spcPct val="170000"/>
              </a:lnSpc>
              <a:spcAft>
                <a:spcPts val="0"/>
              </a:spcAft>
              <a:buFont typeface="Wingdings 2"/>
              <a:buChar char=""/>
              <a:defRPr/>
            </a:pPr>
            <a:r>
              <a:rPr lang="el-GR" sz="1800" b="1" dirty="0" smtClean="0">
                <a:effectLst>
                  <a:outerShdw blurRad="38100" dist="38100" dir="2700000" algn="tl">
                    <a:srgbClr val="000000">
                      <a:alpha val="43137"/>
                    </a:srgbClr>
                  </a:outerShdw>
                </a:effectLst>
                <a:latin typeface="Palatino Linotype" pitchFamily="18" charset="0"/>
              </a:rPr>
              <a:t>ξαναγράφουν 10 καινούργιες λέξεις ή φράσεις </a:t>
            </a:r>
          </a:p>
          <a:p>
            <a:pPr marL="274320" indent="-274320" algn="ctr" eaLnBrk="1" fontAlgn="auto" hangingPunct="1">
              <a:lnSpc>
                <a:spcPct val="170000"/>
              </a:lnSpc>
              <a:spcAft>
                <a:spcPts val="0"/>
              </a:spcAft>
              <a:buFont typeface="Arial" pitchFamily="34" charset="0"/>
              <a:buNone/>
              <a:defRPr/>
            </a:pPr>
            <a:r>
              <a:rPr lang="el-GR" sz="2000" b="1" dirty="0" smtClean="0">
                <a:solidFill>
                  <a:srgbClr val="C00000"/>
                </a:solidFill>
                <a:effectLst>
                  <a:outerShdw blurRad="38100" dist="38100" dir="2700000" algn="tl">
                    <a:srgbClr val="000000">
                      <a:alpha val="43137"/>
                    </a:srgbClr>
                  </a:outerShdw>
                </a:effectLst>
                <a:latin typeface="Palatino Linotype" pitchFamily="18" charset="0"/>
              </a:rPr>
              <a:t>    </a:t>
            </a:r>
            <a:r>
              <a:rPr lang="el-GR" sz="2000" b="1" dirty="0" smtClean="0">
                <a:solidFill>
                  <a:srgbClr val="B2F0F0"/>
                </a:solidFill>
                <a:effectLst>
                  <a:outerShdw blurRad="38100" dist="38100" dir="2700000" algn="tl">
                    <a:srgbClr val="000000">
                      <a:alpha val="43137"/>
                    </a:srgbClr>
                  </a:outerShdw>
                </a:effectLst>
                <a:latin typeface="Palatino Linotype" pitchFamily="18" charset="0"/>
              </a:rPr>
              <a:t>Δημιουργούν ένα κείμενο που εμπεριέχει αυτές τις φράσεις</a:t>
            </a:r>
          </a:p>
          <a:p>
            <a:pPr marL="274320" indent="-274320" eaLnBrk="1" fontAlgn="auto" hangingPunct="1">
              <a:spcAft>
                <a:spcPts val="0"/>
              </a:spcAft>
              <a:buFont typeface="Wingdings 2"/>
              <a:buChar char=""/>
              <a:defRPr/>
            </a:pPr>
            <a:endParaRPr lang="el-GR" sz="900" b="1" dirty="0">
              <a:effectLst>
                <a:outerShdw blurRad="38100" dist="38100" dir="2700000" algn="tl">
                  <a:srgbClr val="000000">
                    <a:alpha val="43137"/>
                  </a:srgbClr>
                </a:outerShdw>
              </a:effectLst>
            </a:endParaRPr>
          </a:p>
        </p:txBody>
      </p:sp>
      <p:sp>
        <p:nvSpPr>
          <p:cNvPr id="33795" name="4 - Θέση αριθμού διαφάνειας"/>
          <p:cNvSpPr>
            <a:spLocks noGrp="1"/>
          </p:cNvSpPr>
          <p:nvPr>
            <p:ph type="sldNum" sz="quarter" idx="12"/>
          </p:nvPr>
        </p:nvSpPr>
        <p:spPr bwMode="auto">
          <a:noFill/>
          <a:ln>
            <a:miter lim="800000"/>
            <a:headEnd/>
            <a:tailEnd/>
          </a:ln>
        </p:spPr>
        <p:txBody>
          <a:bodyPr/>
          <a:lstStyle/>
          <a:p>
            <a:fld id="{CC52A9FD-FBEB-413B-B05B-99778E8F96F7}" type="slidenum">
              <a:rPr lang="el-GR" altLang="el-GR" smtClean="0"/>
              <a:pPr/>
              <a:t>27</a:t>
            </a:fld>
            <a:endParaRPr lang="el-GR" altLang="el-GR" smtClean="0"/>
          </a:p>
        </p:txBody>
      </p:sp>
      <p:pic>
        <p:nvPicPr>
          <p:cNvPr id="33796" name="7 - Θέση περιεχομένου" descr="κεφαλίδα3.jpg"/>
          <p:cNvPicPr>
            <a:picLocks noChangeAspect="1"/>
          </p:cNvPicPr>
          <p:nvPr/>
        </p:nvPicPr>
        <p:blipFill>
          <a:blip r:embed="rId2" cstate="print"/>
          <a:srcRect/>
          <a:stretch>
            <a:fillRect/>
          </a:stretch>
        </p:blipFill>
        <p:spPr bwMode="auto">
          <a:xfrm>
            <a:off x="395288" y="6426200"/>
            <a:ext cx="81375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31504"/>
            <a:ext cx="9144000" cy="852192"/>
          </a:xfrm>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eaLnBrk="1" fontAlgn="auto" hangingPunct="1">
              <a:spcAft>
                <a:spcPts val="0"/>
              </a:spcAft>
              <a:defRPr/>
            </a:pPr>
            <a:r>
              <a:rPr lang="el-GR" sz="3200" b="1" spc="200" dirty="0" smtClean="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Βιωματική μέθοδος</a:t>
            </a:r>
          </a:p>
        </p:txBody>
      </p:sp>
      <p:pic>
        <p:nvPicPr>
          <p:cNvPr id="5123" name="7 - Θέση περιεχομένου" descr="κεφαλίδα3.jpg"/>
          <p:cNvPicPr>
            <a:picLocks noChangeAspect="1"/>
          </p:cNvPicPr>
          <p:nvPr/>
        </p:nvPicPr>
        <p:blipFill>
          <a:blip r:embed="rId3" cstate="print"/>
          <a:srcRect/>
          <a:stretch>
            <a:fillRect/>
          </a:stretch>
        </p:blipFill>
        <p:spPr bwMode="auto">
          <a:xfrm>
            <a:off x="0" y="6373813"/>
            <a:ext cx="9144000" cy="484187"/>
          </a:xfrm>
          <a:prstGeom prst="rect">
            <a:avLst/>
          </a:prstGeom>
          <a:noFill/>
          <a:ln w="9525">
            <a:noFill/>
            <a:miter lim="800000"/>
            <a:headEnd/>
            <a:tailEnd/>
          </a:ln>
        </p:spPr>
      </p:pic>
      <p:pic>
        <p:nvPicPr>
          <p:cNvPr id="5124" name="7 - Εικόνα" descr="http://1.1.1.2/bmi/neamathisi.com/_uploads/tetartimorio.png"/>
          <p:cNvPicPr>
            <a:picLocks noChangeAspect="1" noChangeArrowheads="1"/>
          </p:cNvPicPr>
          <p:nvPr/>
        </p:nvPicPr>
        <p:blipFill>
          <a:blip r:embed="rId4" cstate="print"/>
          <a:srcRect/>
          <a:stretch>
            <a:fillRect/>
          </a:stretch>
        </p:blipFill>
        <p:spPr bwMode="auto">
          <a:xfrm>
            <a:off x="323850" y="692150"/>
            <a:ext cx="8640763" cy="5689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7 - Θέση περιεχομένου" descr="κεφαλίδα3.jpg"/>
          <p:cNvPicPr>
            <a:picLocks noChangeAspect="1"/>
          </p:cNvPicPr>
          <p:nvPr/>
        </p:nvPicPr>
        <p:blipFill>
          <a:blip r:embed="rId3" cstate="print"/>
          <a:srcRect/>
          <a:stretch>
            <a:fillRect/>
          </a:stretch>
        </p:blipFill>
        <p:spPr bwMode="auto">
          <a:xfrm>
            <a:off x="0" y="6373813"/>
            <a:ext cx="9144000" cy="484187"/>
          </a:xfrm>
          <a:prstGeom prst="rect">
            <a:avLst/>
          </a:prstGeom>
          <a:noFill/>
          <a:ln w="9525">
            <a:noFill/>
            <a:miter lim="800000"/>
            <a:headEnd/>
            <a:tailEnd/>
          </a:ln>
        </p:spPr>
      </p:pic>
      <p:graphicFrame>
        <p:nvGraphicFramePr>
          <p:cNvPr id="7" name="6 - Θέση περιεχομένου"/>
          <p:cNvGraphicFramePr>
            <a:graphicFrameLocks noGrp="1"/>
          </p:cNvGraphicFramePr>
          <p:nvPr>
            <p:ph idx="1"/>
          </p:nvPr>
        </p:nvGraphicFramePr>
        <p:xfrm>
          <a:off x="0" y="188640"/>
          <a:ext cx="8964488" cy="6048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250"/>
          </a:xfrm>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eaLnBrk="1" fontAlgn="auto" hangingPunct="1">
              <a:spcAft>
                <a:spcPts val="0"/>
              </a:spcAft>
              <a:defRPr/>
            </a:pPr>
            <a:r>
              <a:rPr lang="el-GR" sz="2800" dirty="0" smtClean="0">
                <a:effectLst>
                  <a:outerShdw blurRad="38100" dist="38100" dir="2700000" algn="tl">
                    <a:srgbClr val="000000">
                      <a:alpha val="43137"/>
                    </a:srgbClr>
                  </a:outerShdw>
                </a:effectLst>
              </a:rPr>
              <a:t>Περιεχόμενα ΠΣ</a:t>
            </a:r>
            <a:endParaRPr lang="en-US" sz="28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388" y="476250"/>
            <a:ext cx="8785225" cy="6381750"/>
          </a:xfrm>
        </p:spPr>
        <p:txBody>
          <a:bodyPr rtlCol="0">
            <a:noAutofit/>
          </a:bodyPr>
          <a:lstStyle/>
          <a:p>
            <a:pPr eaLnBrk="1" fontAlgn="auto" hangingPunct="1">
              <a:spcBef>
                <a:spcPts val="0"/>
              </a:spcBef>
              <a:spcAft>
                <a:spcPts val="0"/>
              </a:spcAft>
              <a:buFont typeface="Arial" pitchFamily="34" charset="0"/>
              <a:buNone/>
              <a:defRPr/>
            </a:pPr>
            <a:r>
              <a:rPr lang="el-GR" sz="1600" b="1" dirty="0" smtClean="0">
                <a:effectLst>
                  <a:outerShdw blurRad="50800" dist="38100" algn="tr" rotWithShape="0">
                    <a:prstClr val="black">
                      <a:alpha val="40000"/>
                    </a:prstClr>
                  </a:outerShdw>
                </a:effectLst>
              </a:rPr>
              <a:t> </a:t>
            </a:r>
            <a:r>
              <a:rPr lang="el-GR" sz="1600" cap="small" dirty="0" smtClean="0"/>
              <a:t>1</a:t>
            </a:r>
            <a:r>
              <a:rPr lang="el-GR" sz="1800" cap="small" dirty="0" smtClean="0"/>
              <a:t>. </a:t>
            </a:r>
            <a:r>
              <a:rPr lang="el-GR" sz="1800" dirty="0" smtClean="0"/>
              <a:t>Οι νέες απαιτήσεις για τη θρησκευτική εκπαίδευση στο ευρωπαϊκό περιβάλλον του μαθήματος των Θρησκευτικών (</a:t>
            </a:r>
            <a:r>
              <a:rPr lang="el-GR" sz="1800" dirty="0" err="1" smtClean="0"/>
              <a:t>ΜτΘ</a:t>
            </a:r>
            <a:r>
              <a:rPr lang="el-GR" sz="1800" dirty="0" smtClean="0"/>
              <a:t>)</a:t>
            </a:r>
            <a:endParaRPr lang="en-US" sz="1800" dirty="0" smtClean="0"/>
          </a:p>
          <a:p>
            <a:pPr eaLnBrk="1" fontAlgn="auto" hangingPunct="1">
              <a:spcBef>
                <a:spcPts val="0"/>
              </a:spcBef>
              <a:spcAft>
                <a:spcPts val="0"/>
              </a:spcAft>
              <a:buFont typeface="Arial" pitchFamily="34" charset="0"/>
              <a:buNone/>
              <a:defRPr/>
            </a:pPr>
            <a:r>
              <a:rPr lang="el-GR" sz="1800" cap="small" dirty="0" smtClean="0"/>
              <a:t>2.  </a:t>
            </a:r>
            <a:r>
              <a:rPr lang="el-GR" sz="1800" dirty="0" smtClean="0"/>
              <a:t>Οι συντεταγμένες του Προγράμματος Σπουδών του </a:t>
            </a:r>
            <a:r>
              <a:rPr lang="el-GR" sz="1800" dirty="0" err="1" smtClean="0"/>
              <a:t>ΜτΘ</a:t>
            </a:r>
            <a:endParaRPr lang="en-US" sz="1800" dirty="0" smtClean="0"/>
          </a:p>
          <a:p>
            <a:pPr eaLnBrk="1" fontAlgn="auto" hangingPunct="1">
              <a:spcBef>
                <a:spcPts val="0"/>
              </a:spcBef>
              <a:spcAft>
                <a:spcPts val="0"/>
              </a:spcAft>
              <a:buFont typeface="Arial" pitchFamily="34" charset="0"/>
              <a:buNone/>
              <a:defRPr/>
            </a:pPr>
            <a:r>
              <a:rPr lang="el-GR" sz="1800" dirty="0" smtClean="0">
                <a:effectLst>
                  <a:outerShdw blurRad="50800" dist="38100" algn="tr" rotWithShape="0">
                    <a:prstClr val="black">
                      <a:alpha val="40000"/>
                    </a:prstClr>
                  </a:outerShdw>
                </a:effectLst>
              </a:rPr>
              <a:t>3. Γενικοί σκοποί και προσανατολισμοί του </a:t>
            </a:r>
            <a:r>
              <a:rPr lang="el-GR" sz="1800" dirty="0" err="1" smtClean="0">
                <a:effectLst>
                  <a:outerShdw blurRad="50800" dist="38100" algn="tr" rotWithShape="0">
                    <a:prstClr val="black">
                      <a:alpha val="40000"/>
                    </a:prstClr>
                  </a:outerShdw>
                </a:effectLst>
              </a:rPr>
              <a:t>ΜτΘ</a:t>
            </a:r>
            <a:r>
              <a:rPr lang="el-GR" sz="1800" dirty="0" smtClean="0">
                <a:effectLst>
                  <a:outerShdw blurRad="50800" dist="38100" algn="tr" rotWithShape="0">
                    <a:prstClr val="black">
                      <a:alpha val="40000"/>
                    </a:prstClr>
                  </a:outerShdw>
                </a:effectLst>
              </a:rPr>
              <a:t> στο Δημοτικό και στο Γυμνάσιο</a:t>
            </a:r>
            <a:endParaRPr lang="en-US" sz="1800" dirty="0" smtClean="0"/>
          </a:p>
          <a:p>
            <a:pPr eaLnBrk="1" fontAlgn="auto" hangingPunct="1">
              <a:spcBef>
                <a:spcPts val="0"/>
              </a:spcBef>
              <a:spcAft>
                <a:spcPts val="0"/>
              </a:spcAft>
              <a:buFont typeface="Arial" pitchFamily="34" charset="0"/>
              <a:buNone/>
              <a:defRPr/>
            </a:pPr>
            <a:r>
              <a:rPr lang="el-GR" sz="1800" dirty="0" smtClean="0">
                <a:effectLst>
                  <a:outerShdw blurRad="50800" dist="38100" algn="tr" rotWithShape="0">
                    <a:prstClr val="black">
                      <a:alpha val="40000"/>
                    </a:prstClr>
                  </a:outerShdw>
                </a:effectLst>
              </a:rPr>
              <a:t>4. Δομή και διάρθρωση των περιεχομένων του ΠΣ </a:t>
            </a:r>
            <a:endParaRPr lang="en-US" sz="1800" dirty="0" smtClean="0"/>
          </a:p>
          <a:p>
            <a:pPr eaLnBrk="1" fontAlgn="auto" hangingPunct="1">
              <a:spcBef>
                <a:spcPts val="0"/>
              </a:spcBef>
              <a:spcAft>
                <a:spcPts val="0"/>
              </a:spcAft>
              <a:buFont typeface="Arial" pitchFamily="34" charset="0"/>
              <a:buNone/>
              <a:defRPr/>
            </a:pPr>
            <a:r>
              <a:rPr lang="el-GR" sz="1800" dirty="0" smtClean="0"/>
              <a:t>5.  Διδακτικές προσεγγίσεις και μαθησιακές διαδικασίες στο </a:t>
            </a:r>
            <a:r>
              <a:rPr lang="el-GR" sz="1800" dirty="0" err="1" smtClean="0"/>
              <a:t>ΜτΘ</a:t>
            </a:r>
            <a:endParaRPr lang="en-US" sz="1800" dirty="0" smtClean="0"/>
          </a:p>
          <a:p>
            <a:pPr eaLnBrk="1" fontAlgn="auto" hangingPunct="1">
              <a:spcBef>
                <a:spcPts val="0"/>
              </a:spcBef>
              <a:spcAft>
                <a:spcPts val="0"/>
              </a:spcAft>
              <a:buFont typeface="Arial" pitchFamily="34" charset="0"/>
              <a:buNone/>
              <a:defRPr/>
            </a:pPr>
            <a:r>
              <a:rPr lang="el-GR" sz="1800" dirty="0" smtClean="0"/>
              <a:t>6. Η δομή και η λειτουργικότητα των ενοτήτων του ΠΣ</a:t>
            </a:r>
            <a:endParaRPr lang="en-US" sz="1800" dirty="0" smtClean="0"/>
          </a:p>
          <a:p>
            <a:pPr lvl="1" indent="-479425" eaLnBrk="1" fontAlgn="auto" hangingPunct="1">
              <a:spcBef>
                <a:spcPts val="0"/>
              </a:spcBef>
              <a:spcAft>
                <a:spcPts val="0"/>
              </a:spcAft>
              <a:buFont typeface="Arial" pitchFamily="34" charset="0"/>
              <a:buNone/>
              <a:defRPr/>
            </a:pPr>
            <a:r>
              <a:rPr lang="el-GR" sz="1600" dirty="0" smtClean="0">
                <a:effectLst>
                  <a:outerShdw blurRad="50800" dist="38100" algn="tr" rotWithShape="0">
                    <a:prstClr val="black">
                      <a:alpha val="40000"/>
                    </a:prstClr>
                  </a:outerShdw>
                </a:effectLst>
              </a:rPr>
              <a:t>α. Βασικός σκοπός κάθε κύκλου (Δημοτικό)</a:t>
            </a:r>
            <a:endParaRPr lang="en-US" sz="1600" dirty="0" smtClean="0"/>
          </a:p>
          <a:p>
            <a:pPr lvl="1" indent="-479425" eaLnBrk="1" fontAlgn="auto" hangingPunct="1">
              <a:spcBef>
                <a:spcPts val="0"/>
              </a:spcBef>
              <a:spcAft>
                <a:spcPts val="0"/>
              </a:spcAft>
              <a:buFont typeface="Arial" pitchFamily="34" charset="0"/>
              <a:buNone/>
              <a:defRPr/>
            </a:pPr>
            <a:r>
              <a:rPr lang="el-GR" sz="1600" dirty="0" smtClean="0">
                <a:effectLst>
                  <a:outerShdw blurRad="50800" dist="38100" algn="tr" rotWithShape="0">
                    <a:prstClr val="black">
                      <a:alpha val="40000"/>
                    </a:prstClr>
                  </a:outerShdw>
                </a:effectLst>
              </a:rPr>
              <a:t>β. Βασικοί άξονες τάξης (Γυμνάσιο)</a:t>
            </a:r>
            <a:endParaRPr lang="en-US" sz="1600" dirty="0" smtClean="0"/>
          </a:p>
          <a:p>
            <a:pPr lvl="1" indent="-479425" eaLnBrk="1" fontAlgn="auto" hangingPunct="1">
              <a:spcBef>
                <a:spcPts val="0"/>
              </a:spcBef>
              <a:spcAft>
                <a:spcPts val="0"/>
              </a:spcAft>
              <a:buFont typeface="Arial" pitchFamily="34" charset="0"/>
              <a:buNone/>
              <a:defRPr/>
            </a:pPr>
            <a:r>
              <a:rPr lang="el-GR" sz="1600" dirty="0" smtClean="0">
                <a:effectLst>
                  <a:outerShdw blurRad="50800" dist="38100" algn="tr" rotWithShape="0">
                    <a:prstClr val="black">
                      <a:alpha val="40000"/>
                    </a:prstClr>
                  </a:outerShdw>
                </a:effectLst>
              </a:rPr>
              <a:t>γ. Γενικοί στόχοι τάξης</a:t>
            </a:r>
            <a:endParaRPr lang="en-US" sz="1600" dirty="0" smtClean="0"/>
          </a:p>
          <a:p>
            <a:pPr lvl="1" indent="-479425" eaLnBrk="1" fontAlgn="auto" hangingPunct="1">
              <a:spcBef>
                <a:spcPts val="0"/>
              </a:spcBef>
              <a:spcAft>
                <a:spcPts val="0"/>
              </a:spcAft>
              <a:buFont typeface="Arial" pitchFamily="34" charset="0"/>
              <a:buNone/>
              <a:defRPr/>
            </a:pPr>
            <a:r>
              <a:rPr lang="el-GR" sz="1600" dirty="0" smtClean="0">
                <a:effectLst>
                  <a:outerShdw blurRad="50800" dist="38100" algn="tr" rotWithShape="0">
                    <a:prstClr val="black">
                      <a:alpha val="40000"/>
                    </a:prstClr>
                  </a:outerShdw>
                </a:effectLst>
              </a:rPr>
              <a:t>δ. Οι Θεματικές Ενότητες (ΘΕ) </a:t>
            </a:r>
            <a:endParaRPr lang="en-US" sz="1600" dirty="0" smtClean="0"/>
          </a:p>
          <a:p>
            <a:pPr lvl="1" indent="-479425" eaLnBrk="1" fontAlgn="auto" hangingPunct="1">
              <a:spcBef>
                <a:spcPts val="0"/>
              </a:spcBef>
              <a:spcAft>
                <a:spcPts val="0"/>
              </a:spcAft>
              <a:buFont typeface="Arial" pitchFamily="34" charset="0"/>
              <a:buNone/>
              <a:defRPr/>
            </a:pPr>
            <a:r>
              <a:rPr lang="el-GR" sz="1600" dirty="0" smtClean="0">
                <a:effectLst>
                  <a:outerShdw blurRad="50800" dist="38100" algn="tr" rotWithShape="0">
                    <a:prstClr val="black">
                      <a:alpha val="40000"/>
                    </a:prstClr>
                  </a:outerShdw>
                </a:effectLst>
              </a:rPr>
              <a:t>ε. Οι 3 οριζόντιες στήλες κάθε Θεματικής Ενότητας </a:t>
            </a:r>
            <a:endParaRPr lang="en-US" sz="1600" dirty="0" smtClean="0"/>
          </a:p>
          <a:p>
            <a:pPr lvl="2" indent="-604838" eaLnBrk="1" fontAlgn="auto" hangingPunct="1">
              <a:spcBef>
                <a:spcPts val="0"/>
              </a:spcBef>
              <a:spcAft>
                <a:spcPts val="0"/>
              </a:spcAft>
              <a:buFont typeface="Arial" pitchFamily="34" charset="0"/>
              <a:buNone/>
              <a:defRPr/>
            </a:pPr>
            <a:r>
              <a:rPr lang="el-GR" sz="1400" dirty="0" smtClean="0">
                <a:effectLst>
                  <a:outerShdw blurRad="50800" dist="38100" algn="tr" rotWithShape="0">
                    <a:prstClr val="black">
                      <a:alpha val="40000"/>
                    </a:prstClr>
                  </a:outerShdw>
                </a:effectLst>
              </a:rPr>
              <a:t>Α. Προσδοκώμενα Μαθησιακά Αποτελέσματα (ΠΜΑ)</a:t>
            </a:r>
            <a:endParaRPr lang="en-US" sz="1400" dirty="0" smtClean="0"/>
          </a:p>
          <a:p>
            <a:pPr lvl="2" indent="-604838" eaLnBrk="1" fontAlgn="auto" hangingPunct="1">
              <a:spcBef>
                <a:spcPts val="0"/>
              </a:spcBef>
              <a:spcAft>
                <a:spcPts val="0"/>
              </a:spcAft>
              <a:buFont typeface="Arial" pitchFamily="34" charset="0"/>
              <a:buNone/>
              <a:defRPr/>
            </a:pPr>
            <a:r>
              <a:rPr lang="el-GR" sz="1400" dirty="0" smtClean="0">
                <a:effectLst>
                  <a:outerShdw blurRad="50800" dist="38100" algn="tr" rotWithShape="0">
                    <a:prstClr val="black">
                      <a:alpha val="40000"/>
                    </a:prstClr>
                  </a:outerShdw>
                </a:effectLst>
              </a:rPr>
              <a:t>Β. Βασικά Θέματα (ΒΘ) της Θεματικής Ενότητας</a:t>
            </a:r>
            <a:endParaRPr lang="en-US" sz="1400" dirty="0" smtClean="0"/>
          </a:p>
          <a:p>
            <a:pPr lvl="2" indent="-604838" eaLnBrk="1" fontAlgn="auto" hangingPunct="1">
              <a:spcBef>
                <a:spcPts val="0"/>
              </a:spcBef>
              <a:spcAft>
                <a:spcPts val="0"/>
              </a:spcAft>
              <a:buFont typeface="Arial" pitchFamily="34" charset="0"/>
              <a:buNone/>
              <a:defRPr/>
            </a:pPr>
            <a:r>
              <a:rPr lang="el-GR" sz="1400" dirty="0" smtClean="0">
                <a:effectLst>
                  <a:outerShdw blurRad="50800" dist="38100" algn="tr" rotWithShape="0">
                    <a:prstClr val="black">
                      <a:alpha val="40000"/>
                    </a:prstClr>
                  </a:outerShdw>
                </a:effectLst>
              </a:rPr>
              <a:t>Γ. Ενδεικτικές Δραστηριότητες </a:t>
            </a:r>
            <a:endParaRPr lang="en-US" sz="1400" dirty="0" smtClean="0"/>
          </a:p>
          <a:p>
            <a:pPr lvl="2" indent="-604838" eaLnBrk="1" fontAlgn="auto" hangingPunct="1">
              <a:spcBef>
                <a:spcPts val="0"/>
              </a:spcBef>
              <a:spcAft>
                <a:spcPts val="0"/>
              </a:spcAft>
              <a:buFont typeface="Arial" pitchFamily="34" charset="0"/>
              <a:buNone/>
              <a:defRPr/>
            </a:pPr>
            <a:r>
              <a:rPr lang="el-GR" sz="1400" dirty="0" smtClean="0">
                <a:effectLst>
                  <a:outerShdw blurRad="50800" dist="38100" algn="tr" rotWithShape="0">
                    <a:prstClr val="black">
                      <a:alpha val="40000"/>
                    </a:prstClr>
                  </a:outerShdw>
                </a:effectLst>
              </a:rPr>
              <a:t>Δ. Εκπαιδευτικό υλικό (ΕΥ)</a:t>
            </a:r>
            <a:endParaRPr lang="en-US" sz="1400" dirty="0" smtClean="0"/>
          </a:p>
          <a:p>
            <a:pPr lvl="2" indent="-604838" eaLnBrk="1" fontAlgn="auto" hangingPunct="1">
              <a:spcBef>
                <a:spcPts val="0"/>
              </a:spcBef>
              <a:spcAft>
                <a:spcPts val="0"/>
              </a:spcAft>
              <a:buFont typeface="Arial" pitchFamily="34" charset="0"/>
              <a:buNone/>
              <a:defRPr/>
            </a:pPr>
            <a:r>
              <a:rPr lang="el-GR" sz="1400" dirty="0" smtClean="0">
                <a:effectLst>
                  <a:outerShdw blurRad="50800" dist="38100" algn="tr" rotWithShape="0">
                    <a:prstClr val="black">
                      <a:alpha val="40000"/>
                    </a:prstClr>
                  </a:outerShdw>
                </a:effectLst>
              </a:rPr>
              <a:t>Ε.  Οι επάρκειες (Ε)</a:t>
            </a:r>
            <a:endParaRPr lang="en-US" sz="1400" dirty="0" smtClean="0"/>
          </a:p>
          <a:p>
            <a:pPr lvl="2" indent="-604838" eaLnBrk="1" fontAlgn="auto" hangingPunct="1">
              <a:spcBef>
                <a:spcPts val="0"/>
              </a:spcBef>
              <a:spcAft>
                <a:spcPts val="0"/>
              </a:spcAft>
              <a:buFont typeface="Arial" pitchFamily="34" charset="0"/>
              <a:buNone/>
              <a:defRPr/>
            </a:pPr>
            <a:r>
              <a:rPr lang="el-GR" sz="1400" dirty="0" smtClean="0">
                <a:effectLst>
                  <a:outerShdw blurRad="50800" dist="38100" algn="tr" rotWithShape="0">
                    <a:prstClr val="black">
                      <a:alpha val="40000"/>
                    </a:prstClr>
                  </a:outerShdw>
                </a:effectLst>
              </a:rPr>
              <a:t>ΣΤ. Αξιολόγηση </a:t>
            </a:r>
            <a:endParaRPr lang="en-US" sz="1400" dirty="0" smtClean="0"/>
          </a:p>
          <a:p>
            <a:pPr eaLnBrk="1" fontAlgn="auto" hangingPunct="1">
              <a:spcBef>
                <a:spcPts val="0"/>
              </a:spcBef>
              <a:spcAft>
                <a:spcPts val="0"/>
              </a:spcAft>
              <a:buFont typeface="Arial" pitchFamily="34" charset="0"/>
              <a:buNone/>
              <a:defRPr/>
            </a:pPr>
            <a:r>
              <a:rPr lang="el-GR" sz="1800" b="1" dirty="0" smtClean="0">
                <a:solidFill>
                  <a:srgbClr val="C00000"/>
                </a:solidFill>
              </a:rPr>
              <a:t>Πρόγραμμα Σπουδών Δημοτικού: </a:t>
            </a:r>
            <a:r>
              <a:rPr lang="el-GR" sz="1800" dirty="0" smtClean="0">
                <a:solidFill>
                  <a:srgbClr val="C00000"/>
                </a:solidFill>
              </a:rPr>
              <a:t>Ο κόσμος της θρησκείας</a:t>
            </a:r>
            <a:endParaRPr lang="en-US" sz="1800" dirty="0" smtClean="0">
              <a:solidFill>
                <a:srgbClr val="C00000"/>
              </a:solidFill>
            </a:endParaRPr>
          </a:p>
          <a:p>
            <a:pPr eaLnBrk="1" fontAlgn="auto" hangingPunct="1">
              <a:spcBef>
                <a:spcPts val="0"/>
              </a:spcBef>
              <a:spcAft>
                <a:spcPts val="0"/>
              </a:spcAft>
              <a:buFont typeface="Arial" pitchFamily="34" charset="0"/>
              <a:buNone/>
              <a:defRPr/>
            </a:pPr>
            <a:r>
              <a:rPr lang="el-GR" sz="1800" b="1" dirty="0" smtClean="0"/>
              <a:t>Α΄ κύκλος (Γ΄, Δ΄ τάξη): </a:t>
            </a:r>
            <a:r>
              <a:rPr lang="el-GR" sz="1800" dirty="0" smtClean="0"/>
              <a:t>Ανακαλύπτουμε εικόνες, πρόσωπα και ιστορίες</a:t>
            </a:r>
            <a:endParaRPr lang="en-US" sz="1800" dirty="0" smtClean="0"/>
          </a:p>
          <a:p>
            <a:pPr eaLnBrk="1" fontAlgn="auto" hangingPunct="1">
              <a:spcBef>
                <a:spcPts val="0"/>
              </a:spcBef>
              <a:spcAft>
                <a:spcPts val="0"/>
              </a:spcAft>
              <a:buFont typeface="Arial" pitchFamily="34" charset="0"/>
              <a:buNone/>
              <a:defRPr/>
            </a:pPr>
            <a:r>
              <a:rPr lang="el-GR" sz="1800" b="1" dirty="0" smtClean="0"/>
              <a:t>Β΄ κύκλος (Ε΄, ΣΤ΄ τάξη): </a:t>
            </a:r>
            <a:r>
              <a:rPr lang="el-GR" sz="1800" dirty="0" smtClean="0"/>
              <a:t>Ανακαλύπτουμε κείμενα, μνημεία, τόπους και γεγονότα</a:t>
            </a:r>
            <a:endParaRPr lang="en-US" sz="1800" dirty="0" smtClean="0"/>
          </a:p>
        </p:txBody>
      </p:sp>
      <p:sp>
        <p:nvSpPr>
          <p:cNvPr id="8" name="7 - Κουμπί ενέργειας: Κεντρική σελίδα">
            <a:hlinkClick r:id="rId2" action="ppaction://hlinksldjump" highlightClick="1"/>
          </p:cNvPr>
          <p:cNvSpPr/>
          <p:nvPr/>
        </p:nvSpPr>
        <p:spPr>
          <a:xfrm>
            <a:off x="8639175" y="6353175"/>
            <a:ext cx="504825" cy="5048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050"/>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eaLnBrk="1" fontAlgn="auto" hangingPunct="1">
              <a:spcAft>
                <a:spcPts val="0"/>
              </a:spcAft>
              <a:defRPr/>
            </a:pPr>
            <a:r>
              <a:rPr lang="el-GR" sz="4000" dirty="0" smtClean="0"/>
              <a:t>ΠΣ Δημοτικού</a:t>
            </a:r>
            <a:endParaRPr lang="el-GR" sz="4000" dirty="0"/>
          </a:p>
        </p:txBody>
      </p:sp>
      <p:pic>
        <p:nvPicPr>
          <p:cNvPr id="7171" name="4 - Εικόνα"/>
          <p:cNvPicPr>
            <a:picLocks noChangeAspect="1" noChangeArrowheads="1"/>
          </p:cNvPicPr>
          <p:nvPr/>
        </p:nvPicPr>
        <p:blipFill>
          <a:blip r:embed="rId2" cstate="print"/>
          <a:srcRect l="24538" t="24690" r="23843" b="23045"/>
          <a:stretch>
            <a:fillRect/>
          </a:stretch>
        </p:blipFill>
        <p:spPr bwMode="auto">
          <a:xfrm>
            <a:off x="34925" y="1125538"/>
            <a:ext cx="9104313" cy="518318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457200" y="274638"/>
            <a:ext cx="8229600" cy="201612"/>
          </a:xfrm>
        </p:spPr>
        <p:txBody>
          <a:bodyPr>
            <a:normAutofit fontScale="90000"/>
          </a:bodyPr>
          <a:lstStyle/>
          <a:p>
            <a:r>
              <a:rPr lang="el-GR" smtClean="0">
                <a:solidFill>
                  <a:schemeClr val="bg1"/>
                </a:solidFill>
                <a:ea typeface="Calibri" pitchFamily="34" charset="0"/>
                <a:cs typeface="Times New Roman" pitchFamily="18" charset="0"/>
              </a:rPr>
              <a:t/>
            </a:r>
            <a:br>
              <a:rPr lang="el-GR" smtClean="0">
                <a:solidFill>
                  <a:schemeClr val="bg1"/>
                </a:solidFill>
                <a:ea typeface="Calibri" pitchFamily="34" charset="0"/>
                <a:cs typeface="Times New Roman" pitchFamily="18" charset="0"/>
              </a:rPr>
            </a:br>
            <a:r>
              <a:rPr lang="el-GR" smtClean="0">
                <a:solidFill>
                  <a:schemeClr val="bg1"/>
                </a:solidFill>
                <a:ea typeface="Calibri" pitchFamily="34" charset="0"/>
                <a:cs typeface="Times New Roman" pitchFamily="18" charset="0"/>
              </a:rPr>
              <a:t/>
            </a:r>
            <a:br>
              <a:rPr lang="el-GR" smtClean="0">
                <a:solidFill>
                  <a:schemeClr val="bg1"/>
                </a:solidFill>
                <a:ea typeface="Calibri" pitchFamily="34" charset="0"/>
                <a:cs typeface="Times New Roman" pitchFamily="18" charset="0"/>
              </a:rPr>
            </a:br>
            <a:r>
              <a:rPr lang="el-GR" smtClean="0">
                <a:solidFill>
                  <a:schemeClr val="bg1"/>
                </a:solidFill>
                <a:ea typeface="Calibri" pitchFamily="34" charset="0"/>
                <a:cs typeface="Times New Roman" pitchFamily="18" charset="0"/>
              </a:rPr>
              <a:t>Γ΄ Δημοτικού ΘΕ 4: Χριστούγεννα: Ο Θεός γίνεται άνθρωπος4(δίωρα</a:t>
            </a:r>
            <a:endParaRPr lang="el-GR" smtClean="0">
              <a:ea typeface="Calibri" pitchFamily="34" charset="0"/>
              <a:cs typeface="Times New Roman" pitchFamily="18" charset="0"/>
            </a:endParaRPr>
          </a:p>
        </p:txBody>
      </p:sp>
      <p:pic>
        <p:nvPicPr>
          <p:cNvPr id="8195" name="Εικόνα 2"/>
          <p:cNvPicPr>
            <a:picLocks noGrp="1" noChangeAspect="1"/>
          </p:cNvPicPr>
          <p:nvPr>
            <p:ph idx="1"/>
          </p:nvPr>
        </p:nvPicPr>
        <p:blipFill>
          <a:blip r:embed="rId2" cstate="print"/>
          <a:srcRect/>
          <a:stretch>
            <a:fillRect/>
          </a:stretch>
        </p:blipFill>
        <p:spPr>
          <a:xfrm>
            <a:off x="468313" y="549275"/>
            <a:ext cx="8280400" cy="5576888"/>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r>
              <a:rPr lang="el-GR" smtClean="0"/>
              <a:t>Αξιολόγηση</a:t>
            </a:r>
          </a:p>
        </p:txBody>
      </p:sp>
      <p:sp>
        <p:nvSpPr>
          <p:cNvPr id="3" name="2 - Θέση περιεχομένου"/>
          <p:cNvSpPr>
            <a:spLocks noGrp="1"/>
          </p:cNvSpPr>
          <p:nvPr>
            <p:ph idx="1"/>
          </p:nvPr>
        </p:nvSpPr>
        <p:spPr/>
        <p:txBody>
          <a:bodyPr/>
          <a:lstStyle/>
          <a:p>
            <a:pPr marL="0" indent="0" algn="just" eaLnBrk="1" hangingPunct="1">
              <a:buFont typeface="Wingdings" pitchFamily="2" charset="2"/>
              <a:buNone/>
              <a:defRPr/>
            </a:pPr>
            <a:r>
              <a:rPr lang="el-GR" altLang="el-GR" b="1" dirty="0" smtClean="0"/>
              <a:t>Συνεχής διαδικασία </a:t>
            </a:r>
          </a:p>
          <a:p>
            <a:pPr algn="just" eaLnBrk="1" hangingPunct="1">
              <a:defRPr/>
            </a:pPr>
            <a:r>
              <a:rPr lang="el-GR" altLang="el-GR" b="1" dirty="0" smtClean="0"/>
              <a:t>παρακολούθησης και ελέγχου του βαθμού επιτυχίας των διδακτικών στόχων, με στόχο το σχεδιασμό των επόμενων σταδίων </a:t>
            </a:r>
          </a:p>
          <a:p>
            <a:pPr algn="just" eaLnBrk="1" hangingPunct="1">
              <a:defRPr/>
            </a:pPr>
            <a:r>
              <a:rPr lang="el-GR" altLang="el-GR" b="1" dirty="0" smtClean="0"/>
              <a:t>κατάκτησης γνώσεων, δεξιοτήτων, </a:t>
            </a:r>
          </a:p>
          <a:p>
            <a:pPr algn="just" eaLnBrk="1" hangingPunct="1">
              <a:defRPr/>
            </a:pPr>
            <a:r>
              <a:rPr lang="el-GR" altLang="el-GR" b="1" dirty="0" smtClean="0"/>
              <a:t>διαμόρφωσης στάσεων και συμπεριφοράς του μαθητή στο σχολείο</a:t>
            </a:r>
          </a:p>
          <a:p>
            <a:pPr>
              <a:defRPr/>
            </a:pP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r>
              <a:rPr lang="el-GR" smtClean="0"/>
              <a:t>Στόχοι Αξιολόγησης</a:t>
            </a:r>
          </a:p>
        </p:txBody>
      </p:sp>
      <p:sp>
        <p:nvSpPr>
          <p:cNvPr id="7171" name="2 - Θέση περιεχομένου"/>
          <p:cNvSpPr>
            <a:spLocks noGrp="1"/>
          </p:cNvSpPr>
          <p:nvPr>
            <p:ph idx="1"/>
          </p:nvPr>
        </p:nvSpPr>
        <p:spPr/>
        <p:txBody>
          <a:bodyPr/>
          <a:lstStyle/>
          <a:p>
            <a:pPr eaLnBrk="1" hangingPunct="1"/>
            <a:r>
              <a:rPr lang="el-GR" altLang="el-GR" sz="2000" b="1" smtClean="0"/>
              <a:t>ανατροφοδότηση της εκπαιδευτικής διαδικασίας </a:t>
            </a:r>
          </a:p>
          <a:p>
            <a:pPr eaLnBrk="1" hangingPunct="1"/>
            <a:endParaRPr lang="el-GR" altLang="el-GR" sz="2000" b="1" smtClean="0"/>
          </a:p>
          <a:p>
            <a:pPr eaLnBrk="1" hangingPunct="1"/>
            <a:r>
              <a:rPr lang="el-GR" altLang="el-GR" sz="2000" b="1" smtClean="0"/>
              <a:t>εντοπισμός των ελλείψεων με σκοπό τη βελτίωση της παρεχόμενης εκπαίδευσης και τελικά την πρόοδο του μαθητή</a:t>
            </a:r>
            <a:endParaRPr lang="en-US" altLang="el-GR" sz="2000" b="1" smtClean="0"/>
          </a:p>
          <a:p>
            <a:pPr eaLnBrk="1" hangingPunct="1">
              <a:buFont typeface="Wingdings" pitchFamily="2" charset="2"/>
              <a:buNone/>
            </a:pPr>
            <a:endParaRPr lang="en-US" altLang="el-GR" sz="2000" b="1" smtClean="0">
              <a:solidFill>
                <a:schemeClr val="bg1"/>
              </a:solidFill>
            </a:endParaRPr>
          </a:p>
          <a:p>
            <a:pPr eaLnBrk="1" hangingPunct="1">
              <a:lnSpc>
                <a:spcPct val="90000"/>
              </a:lnSpc>
            </a:pPr>
            <a:r>
              <a:rPr lang="el-GR" altLang="el-GR" sz="2000" b="1" smtClean="0"/>
              <a:t>αναβάθμιση της εκπαιδευτικής διαδικασίας</a:t>
            </a:r>
          </a:p>
          <a:p>
            <a:pPr eaLnBrk="1" hangingPunct="1">
              <a:lnSpc>
                <a:spcPct val="90000"/>
              </a:lnSpc>
              <a:buFontTx/>
              <a:buNone/>
            </a:pPr>
            <a:endParaRPr lang="el-GR" altLang="el-GR" sz="2000" b="1" smtClean="0"/>
          </a:p>
          <a:p>
            <a:pPr eaLnBrk="1" hangingPunct="1">
              <a:lnSpc>
                <a:spcPct val="90000"/>
              </a:lnSpc>
            </a:pPr>
            <a:r>
              <a:rPr lang="el-GR" altLang="el-GR" sz="2000" b="1" smtClean="0"/>
              <a:t>ενίσχυση και την ενθάρρυνση των μαθητών</a:t>
            </a:r>
          </a:p>
          <a:p>
            <a:pPr eaLnBrk="1" hangingPunct="1">
              <a:lnSpc>
                <a:spcPct val="90000"/>
              </a:lnSpc>
              <a:buFontTx/>
              <a:buNone/>
            </a:pPr>
            <a:endParaRPr lang="el-GR" altLang="el-GR" sz="2000" b="1" smtClean="0"/>
          </a:p>
          <a:p>
            <a:pPr eaLnBrk="1" hangingPunct="1">
              <a:lnSpc>
                <a:spcPct val="90000"/>
              </a:lnSpc>
            </a:pPr>
            <a:r>
              <a:rPr lang="el-GR" altLang="el-GR" sz="2000" b="1" smtClean="0"/>
              <a:t>δημιουργία κινήτρων μάθησης</a:t>
            </a:r>
          </a:p>
          <a:p>
            <a:pPr eaLnBrk="1" hangingPunct="1">
              <a:lnSpc>
                <a:spcPct val="90000"/>
              </a:lnSpc>
            </a:pPr>
            <a:endParaRPr lang="el-GR" altLang="el-GR" sz="2000" b="1" smtClean="0">
              <a:sym typeface="Wingdings" pitchFamily="2" charset="2"/>
            </a:endParaRPr>
          </a:p>
          <a:p>
            <a:pPr eaLnBrk="1" hangingPunct="1">
              <a:lnSpc>
                <a:spcPct val="90000"/>
              </a:lnSpc>
            </a:pPr>
            <a:r>
              <a:rPr lang="el-GR" altLang="el-GR" sz="2000" b="1" smtClean="0"/>
              <a:t>εντοπισμός των  μαθησιακών  δυσκολιών  και με στόχο το σχεδιασμό κατάλληλων παρεμβάσεων</a:t>
            </a:r>
            <a:endParaRPr lang="el-GR" altLang="el-GR" sz="2000" b="1" smtClean="0">
              <a:sym typeface="Wingdings" pitchFamily="2" charset="2"/>
            </a:endParaRPr>
          </a:p>
          <a:p>
            <a:pPr>
              <a:buFontTx/>
              <a:buNone/>
            </a:pPr>
            <a:endParaRPr lang="el-GR" smtClean="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1433</Words>
  <Application>Microsoft Office PowerPoint</Application>
  <PresentationFormat>Προβολή στην οθόνη (4:3)</PresentationFormat>
  <Paragraphs>243</Paragraphs>
  <Slides>27</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ΘΡΗΣΚΕΥΤΙΚΑ</vt:lpstr>
      <vt:lpstr>Γιατί Βιωματική και Διερευνητική μέθοδοι;</vt:lpstr>
      <vt:lpstr>Βιωματική μέθοδος</vt:lpstr>
      <vt:lpstr>Διαφάνεια 4</vt:lpstr>
      <vt:lpstr>Περιεχόμενα ΠΣ</vt:lpstr>
      <vt:lpstr>ΠΣ Δημοτικού</vt:lpstr>
      <vt:lpstr>  Γ΄ Δημοτικού ΘΕ 4: Χριστούγεννα: Ο Θεός γίνεται άνθρωπος4(δίωρα</vt:lpstr>
      <vt:lpstr>Αξιολόγηση</vt:lpstr>
      <vt:lpstr>Στόχοι Αξιολόγησης</vt:lpstr>
      <vt:lpstr>Τι αξιολογούμε</vt:lpstr>
      <vt:lpstr>Παραδοσιακές τεχνικές</vt:lpstr>
      <vt:lpstr>Εναλλακτικές τεχνικές</vt:lpstr>
      <vt:lpstr>Ποιοτικά χαρακτηριστικά αξιολόγησης</vt:lpstr>
      <vt:lpstr>   Artful thinking</vt:lpstr>
      <vt:lpstr>Διαφάνεια 15</vt:lpstr>
      <vt:lpstr>               Βλέπω - ισχυρίζομαι - αναρωτιέμαι </vt:lpstr>
      <vt:lpstr>            Ποιες δεξιότητες αποκτά ο μαθητής ;  </vt:lpstr>
      <vt:lpstr>Ένα παράδειγμα</vt:lpstr>
      <vt:lpstr>Οι απαντήσεις των μαθητών </vt:lpstr>
      <vt:lpstr>Διαφάνεια 20</vt:lpstr>
      <vt:lpstr>3ο Μοτίβο : Η αρχή η μέση και το τέλος </vt:lpstr>
      <vt:lpstr>Διαφάνεια 22</vt:lpstr>
      <vt:lpstr>Ανακριτική καρέκλα</vt:lpstr>
      <vt:lpstr>Κύκλος συνείδησης</vt:lpstr>
      <vt:lpstr>Τεχνικές του Εκπαιδευτικού Δράματος </vt:lpstr>
      <vt:lpstr>4ο μοτίβο   10Χ2</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4</cp:revision>
  <dcterms:created xsi:type="dcterms:W3CDTF">2017-09-07T18:39:40Z</dcterms:created>
  <dcterms:modified xsi:type="dcterms:W3CDTF">2017-09-07T18:58:54Z</dcterms:modified>
</cp:coreProperties>
</file>